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256" r:id="rId5"/>
    <p:sldId id="258" r:id="rId6"/>
    <p:sldId id="302" r:id="rId7"/>
    <p:sldId id="467" r:id="rId8"/>
    <p:sldId id="330" r:id="rId9"/>
    <p:sldId id="464" r:id="rId10"/>
    <p:sldId id="334" r:id="rId11"/>
    <p:sldId id="333" r:id="rId12"/>
    <p:sldId id="332" r:id="rId13"/>
    <p:sldId id="472" r:id="rId14"/>
    <p:sldId id="473" r:id="rId15"/>
    <p:sldId id="279" r:id="rId16"/>
    <p:sldId id="307" r:id="rId17"/>
    <p:sldId id="269" r:id="rId18"/>
    <p:sldId id="267" r:id="rId19"/>
    <p:sldId id="304" r:id="rId20"/>
    <p:sldId id="308" r:id="rId21"/>
    <p:sldId id="270" r:id="rId22"/>
    <p:sldId id="309" r:id="rId23"/>
    <p:sldId id="273" r:id="rId24"/>
    <p:sldId id="274" r:id="rId25"/>
    <p:sldId id="277" r:id="rId26"/>
    <p:sldId id="278" r:id="rId27"/>
    <p:sldId id="311" r:id="rId28"/>
    <p:sldId id="312" r:id="rId29"/>
    <p:sldId id="313" r:id="rId30"/>
    <p:sldId id="288" r:id="rId31"/>
    <p:sldId id="314" r:id="rId32"/>
    <p:sldId id="315" r:id="rId33"/>
    <p:sldId id="293" r:id="rId34"/>
    <p:sldId id="294" r:id="rId35"/>
    <p:sldId id="296" r:id="rId36"/>
    <p:sldId id="297" r:id="rId37"/>
    <p:sldId id="469" r:id="rId38"/>
    <p:sldId id="317"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pos="7174"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tola Olatoye" initials="AO" lastIdx="3" clrIdx="0">
    <p:extLst>
      <p:ext uri="{19B8F6BF-5375-455C-9EA6-DF929625EA0E}">
        <p15:presenceInfo xmlns:p15="http://schemas.microsoft.com/office/powerpoint/2012/main" userId="S::Adetola.Olatoye@vaerdi.org::baba5cc7-b488-4f14-bc2e-8fe7026517e9" providerId="AD"/>
      </p:ext>
    </p:extLst>
  </p:cmAuthor>
  <p:cmAuthor id="2" name="Aadya" initials="A" lastIdx="3" clrIdx="1">
    <p:extLst>
      <p:ext uri="{19B8F6BF-5375-455C-9EA6-DF929625EA0E}">
        <p15:presenceInfo xmlns:p15="http://schemas.microsoft.com/office/powerpoint/2012/main" userId="Aady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0174A"/>
    <a:srgbClr val="4472C4"/>
    <a:srgbClr val="C00000"/>
    <a:srgbClr val="B4C7E7"/>
    <a:srgbClr val="AFC9DE"/>
    <a:srgbClr val="31AE94"/>
    <a:srgbClr val="5B9BD5"/>
    <a:srgbClr val="3489C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80351" autoAdjust="0"/>
  </p:normalViewPr>
  <p:slideViewPr>
    <p:cSldViewPr snapToGrid="0" snapToObjects="1">
      <p:cViewPr varScale="1">
        <p:scale>
          <a:sx n="58" d="100"/>
          <a:sy n="58" d="100"/>
        </p:scale>
        <p:origin x="1050" y="60"/>
      </p:cViewPr>
      <p:guideLst>
        <p:guide orient="horz" pos="3294"/>
        <p:guide pos="7174"/>
        <p:guide orient="horz" pos="2160"/>
      </p:guideLst>
    </p:cSldViewPr>
  </p:slideViewPr>
  <p:notesTextViewPr>
    <p:cViewPr>
      <p:scale>
        <a:sx n="1" d="1"/>
        <a:sy n="1" d="1"/>
      </p:scale>
      <p:origin x="0" y="0"/>
    </p:cViewPr>
  </p:notesTextViewPr>
  <p:sorterViewPr>
    <p:cViewPr>
      <p:scale>
        <a:sx n="100" d="100"/>
        <a:sy n="100" d="100"/>
      </p:scale>
      <p:origin x="0" y="-2484"/>
    </p:cViewPr>
  </p:sorterViewPr>
  <p:notesViewPr>
    <p:cSldViewPr snapToGrid="0" snapToObject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zoamaka.nwigwe\OneDrive%20for%20Business\Desktop\MGT%20ACCT\2018%20Monthly%20Reports\SEPTEMBER%202018\Biz%20Unit%20Report%201%20-%20Sept%2030%202018.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46029456782238E-2"/>
          <c:y val="4.4660281364030184E-2"/>
          <c:w val="0.72635008624557607"/>
          <c:h val="0.78157491185959316"/>
        </c:manualLayout>
      </c:layout>
      <c:pieChart>
        <c:varyColors val="1"/>
        <c:dLbls>
          <c:dLblPos val="bestFit"/>
          <c:showLegendKey val="0"/>
          <c:showVal val="1"/>
          <c:showCatName val="0"/>
          <c:showSerName val="0"/>
          <c:showPercent val="0"/>
          <c:showBubbleSize val="0"/>
          <c:showLeaderLines val="0"/>
        </c:dLbls>
        <c:firstSliceAng val="0"/>
      </c:pieChart>
      <c:spPr>
        <a:noFill/>
        <a:ln w="25400">
          <a:noFill/>
        </a:ln>
        <a:effectLst/>
      </c:spPr>
    </c:plotArea>
    <c:legend>
      <c:legendPos val="b"/>
      <c:layout>
        <c:manualLayout>
          <c:xMode val="edge"/>
          <c:yMode val="edge"/>
          <c:x val="0.10540854722219917"/>
          <c:y val="0.83036775360127169"/>
          <c:w val="0.84674212401884363"/>
          <c:h val="0.164146932067440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yriad Pro" panose="020B0503030403020204"/>
              <a:ea typeface="+mn-ea"/>
              <a:cs typeface="+mn-cs"/>
            </a:defRPr>
          </a:pPr>
          <a:endParaRPr lang="en-US"/>
        </a:p>
      </c:txPr>
    </c:legend>
    <c:plotVisOnly val="1"/>
    <c:dispBlanksAs val="gap"/>
    <c:showDLblsOverMax val="0"/>
  </c:chart>
  <c:spPr>
    <a:noFill/>
    <a:ln>
      <a:noFill/>
    </a:ln>
    <a:effectLst/>
  </c:spPr>
  <c:txPr>
    <a:bodyPr/>
    <a:lstStyle/>
    <a:p>
      <a:pPr>
        <a:defRPr sz="1000">
          <a:latin typeface="Myriad Pro" panose="020B0503030403020204"/>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363991044863788E-2"/>
          <c:y val="7.2410723759719506E-2"/>
          <c:w val="0.90342154428658239"/>
          <c:h val="0.7586602667734242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17</c:v>
                </c:pt>
                <c:pt idx="1">
                  <c:v>Q4 17</c:v>
                </c:pt>
                <c:pt idx="2">
                  <c:v>Q1 18</c:v>
                </c:pt>
                <c:pt idx="3">
                  <c:v>Q2 18</c:v>
                </c:pt>
                <c:pt idx="4">
                  <c:v>Q3 18</c:v>
                </c:pt>
                <c:pt idx="6">
                  <c:v>9M 17</c:v>
                </c:pt>
                <c:pt idx="7">
                  <c:v>9M 18</c:v>
                </c:pt>
              </c:strCache>
            </c:strRef>
          </c:cat>
          <c:val>
            <c:numRef>
              <c:f>Sheet1!$B$2:$B$9</c:f>
              <c:numCache>
                <c:formatCode>_(* #,##0.0_);_(* \(#,##0.0\);_(* "-"??_);_(@_)</c:formatCode>
                <c:ptCount val="8"/>
                <c:pt idx="0">
                  <c:v>5.635669</c:v>
                </c:pt>
                <c:pt idx="1">
                  <c:v>4.1900029999999999</c:v>
                </c:pt>
                <c:pt idx="2">
                  <c:v>6.4791035902068597</c:v>
                </c:pt>
                <c:pt idx="3">
                  <c:v>6.3</c:v>
                </c:pt>
                <c:pt idx="4" formatCode="_-* #,##0.0_-;\-* #,##0.0_-;_-* &quot;-&quot;??_-;_-@_-">
                  <c:v>7.0866509999999998</c:v>
                </c:pt>
                <c:pt idx="6">
                  <c:v>17.181694</c:v>
                </c:pt>
                <c:pt idx="7">
                  <c:v>19.865754590206858</c:v>
                </c:pt>
              </c:numCache>
            </c:numRef>
          </c:val>
          <c:extLst>
            <c:ext xmlns:c16="http://schemas.microsoft.com/office/drawing/2014/chart" uri="{C3380CC4-5D6E-409C-BE32-E72D297353CC}">
              <c16:uniqueId val="{00000002-DD44-4FF5-9758-DE631D17F410}"/>
            </c:ext>
          </c:extLst>
        </c:ser>
        <c:dLbls>
          <c:dLblPos val="outEnd"/>
          <c:showLegendKey val="0"/>
          <c:showVal val="1"/>
          <c:showCatName val="0"/>
          <c:showSerName val="0"/>
          <c:showPercent val="0"/>
          <c:showBubbleSize val="0"/>
        </c:dLbls>
        <c:gapWidth val="104"/>
        <c:overlap val="-27"/>
        <c:axId val="341787432"/>
        <c:axId val="341787824"/>
      </c:barChart>
      <c:catAx>
        <c:axId val="341787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41787824"/>
        <c:crosses val="autoZero"/>
        <c:auto val="1"/>
        <c:lblAlgn val="ctr"/>
        <c:lblOffset val="100"/>
        <c:noMultiLvlLbl val="0"/>
      </c:catAx>
      <c:valAx>
        <c:axId val="34178782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41787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Indirect Operating Expenses </c:v>
                </c:pt>
              </c:strCache>
            </c:strRef>
          </c:tx>
          <c:spPr>
            <a:solidFill>
              <a:schemeClr val="accent1"/>
            </a:solidFill>
            <a:ln>
              <a:noFill/>
            </a:ln>
            <a:effectLst/>
          </c:spPr>
          <c:invertIfNegative val="0"/>
          <c:dLbls>
            <c:dLbl>
              <c:idx val="0"/>
              <c:layout>
                <c:manualLayout>
                  <c:x val="-1.4171091041226065E-3"/>
                  <c:y val="0.1462433733471452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CE-4DEE-91E3-BCDFD1DA7461}"/>
                </c:ext>
              </c:extLst>
            </c:dLbl>
            <c:dLbl>
              <c:idx val="1"/>
              <c:layout>
                <c:manualLayout>
                  <c:x val="-4.251327312367807E-3"/>
                  <c:y val="8.72782243304189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CE-4DEE-91E3-BCDFD1DA7461}"/>
                </c:ext>
              </c:extLst>
            </c:dLbl>
            <c:dLbl>
              <c:idx val="2"/>
              <c:layout>
                <c:manualLayout>
                  <c:x val="0"/>
                  <c:y val="9.53411119576436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CE-4DEE-91E3-BCDFD1DA7461}"/>
                </c:ext>
              </c:extLst>
            </c:dLbl>
            <c:dLbl>
              <c:idx val="3"/>
              <c:layout>
                <c:manualLayout>
                  <c:x val="-1.4171091041226456E-3"/>
                  <c:y val="0.1157760038998231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CE-4DEE-91E3-BCDFD1DA7461}"/>
                </c:ext>
              </c:extLst>
            </c:dLbl>
            <c:dLbl>
              <c:idx val="4"/>
              <c:layout>
                <c:manualLayout>
                  <c:x val="-2.834218208245187E-3"/>
                  <c:y val="0.14014989945768083"/>
                </c:manualLayout>
              </c:layout>
              <c:tx>
                <c:rich>
                  <a:bodyPr/>
                  <a:lstStyle/>
                  <a:p>
                    <a:fld id="{90C65B0D-1A0E-458A-A384-F1A34BCFE686}" type="VALUE">
                      <a:rPr lang="en-US">
                        <a:solidFill>
                          <a:schemeClr val="bg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7CE-4DEE-91E3-BCDFD1DA7461}"/>
                </c:ext>
              </c:extLst>
            </c:dLbl>
            <c:dLbl>
              <c:idx val="6"/>
              <c:layout>
                <c:manualLayout>
                  <c:x val="0"/>
                  <c:y val="0.119345540029236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CE-4DEE-91E3-BCDFD1DA7461}"/>
                </c:ext>
              </c:extLst>
            </c:dLbl>
            <c:dLbl>
              <c:idx val="7"/>
              <c:layout>
                <c:manualLayout>
                  <c:x val="-2.8342182082452911E-3"/>
                  <c:y val="0.13405642556821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CE-4DEE-91E3-BCDFD1DA746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yriad Pro" panose="020B0503030403020204"/>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17</c:v>
                </c:pt>
                <c:pt idx="1">
                  <c:v>Q4 17</c:v>
                </c:pt>
                <c:pt idx="2">
                  <c:v>Q1 18</c:v>
                </c:pt>
                <c:pt idx="3">
                  <c:v>Q2 18</c:v>
                </c:pt>
                <c:pt idx="4">
                  <c:v>Q3 18</c:v>
                </c:pt>
                <c:pt idx="6">
                  <c:v>9M 17</c:v>
                </c:pt>
                <c:pt idx="7">
                  <c:v>9M 18</c:v>
                </c:pt>
              </c:strCache>
            </c:strRef>
          </c:cat>
          <c:val>
            <c:numRef>
              <c:f>Sheet1!$B$2:$B$9</c:f>
              <c:numCache>
                <c:formatCode>_(* #,##0_);_(* \(#,##0\);_(* "-"??_);_(@_)</c:formatCode>
                <c:ptCount val="8"/>
                <c:pt idx="0">
                  <c:v>657.14499999999998</c:v>
                </c:pt>
                <c:pt idx="1">
                  <c:v>813.44200000000001</c:v>
                </c:pt>
                <c:pt idx="2">
                  <c:v>682.96600000000001</c:v>
                </c:pt>
                <c:pt idx="3">
                  <c:v>671.37199999999996</c:v>
                </c:pt>
                <c:pt idx="4">
                  <c:v>500.041</c:v>
                </c:pt>
                <c:pt idx="6">
                  <c:v>1872.4059999999999</c:v>
                </c:pt>
                <c:pt idx="7">
                  <c:v>1854.3789999999999</c:v>
                </c:pt>
              </c:numCache>
            </c:numRef>
          </c:val>
          <c:extLst>
            <c:ext xmlns:c16="http://schemas.microsoft.com/office/drawing/2014/chart" uri="{C3380CC4-5D6E-409C-BE32-E72D297353CC}">
              <c16:uniqueId val="{00000007-17CE-4DEE-91E3-BCDFD1DA7461}"/>
            </c:ext>
          </c:extLst>
        </c:ser>
        <c:dLbls>
          <c:dLblPos val="outEnd"/>
          <c:showLegendKey val="0"/>
          <c:showVal val="1"/>
          <c:showCatName val="0"/>
          <c:showSerName val="0"/>
          <c:showPercent val="0"/>
          <c:showBubbleSize val="0"/>
        </c:dLbls>
        <c:gapWidth val="104"/>
        <c:overlap val="-27"/>
        <c:axId val="342662424"/>
        <c:axId val="342665168"/>
      </c:barChart>
      <c:lineChart>
        <c:grouping val="standard"/>
        <c:varyColors val="0"/>
        <c:ser>
          <c:idx val="1"/>
          <c:order val="1"/>
          <c:tx>
            <c:strRef>
              <c:f>Sheet1!$C$1</c:f>
              <c:strCache>
                <c:ptCount val="1"/>
                <c:pt idx="0">
                  <c:v>Cost-to-Income Ratio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2"/>
              <c:layout>
                <c:manualLayout>
                  <c:x val="-4.251327312367781E-3"/>
                  <c:y val="-5.61956396688922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87-4600-8236-74AECD1B5CB9}"/>
                </c:ext>
              </c:extLst>
            </c:dLbl>
            <c:dLbl>
              <c:idx val="3"/>
              <c:layout>
                <c:manualLayout>
                  <c:x val="-5.6684364164904261E-3"/>
                  <c:y val="-5.10869451535383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87-4600-8236-74AECD1B5CB9}"/>
                </c:ext>
              </c:extLst>
            </c:dLbl>
            <c:dLbl>
              <c:idx val="4"/>
              <c:layout>
                <c:manualLayout>
                  <c:x val="-5.196006690403496E-17"/>
                  <c:y val="-4.0869556122830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7CE-4DEE-91E3-BCDFD1DA7461}"/>
                </c:ext>
              </c:extLst>
            </c:dLbl>
            <c:dLbl>
              <c:idx val="6"/>
              <c:layout>
                <c:manualLayout>
                  <c:x val="-2.6925072978329277E-2"/>
                  <c:y val="-6.64130286995999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7CE-4DEE-91E3-BCDFD1DA7461}"/>
                </c:ext>
              </c:extLst>
            </c:dLbl>
            <c:dLbl>
              <c:idx val="7"/>
              <c:layout>
                <c:manualLayout>
                  <c:x val="-2.26737456659616E-2"/>
                  <c:y val="-7.66304177303076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7CE-4DEE-91E3-BCDFD1DA746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Q3 17</c:v>
                </c:pt>
                <c:pt idx="1">
                  <c:v>Q4 17</c:v>
                </c:pt>
                <c:pt idx="2">
                  <c:v>Q1 18</c:v>
                </c:pt>
                <c:pt idx="3">
                  <c:v>Q2 18</c:v>
                </c:pt>
                <c:pt idx="4">
                  <c:v>Q3 18</c:v>
                </c:pt>
                <c:pt idx="6">
                  <c:v>9M 17</c:v>
                </c:pt>
                <c:pt idx="7">
                  <c:v>9M 18</c:v>
                </c:pt>
              </c:strCache>
            </c:strRef>
          </c:cat>
          <c:val>
            <c:numRef>
              <c:f>Sheet1!$C$2:$C$9</c:f>
              <c:numCache>
                <c:formatCode>0%</c:formatCode>
                <c:ptCount val="8"/>
                <c:pt idx="0">
                  <c:v>0.46689108491635112</c:v>
                </c:pt>
                <c:pt idx="1">
                  <c:v>0.84900867125626767</c:v>
                </c:pt>
                <c:pt idx="2">
                  <c:v>0.47044228598115523</c:v>
                </c:pt>
                <c:pt idx="3">
                  <c:v>0.46827960401730068</c:v>
                </c:pt>
                <c:pt idx="4">
                  <c:v>0.2705430869465007</c:v>
                </c:pt>
                <c:pt idx="6">
                  <c:v>0.56544958292036085</c:v>
                </c:pt>
                <c:pt idx="7">
                  <c:v>0.39177222530791878</c:v>
                </c:pt>
              </c:numCache>
            </c:numRef>
          </c:val>
          <c:smooth val="0"/>
          <c:extLst>
            <c:ext xmlns:c16="http://schemas.microsoft.com/office/drawing/2014/chart" uri="{C3380CC4-5D6E-409C-BE32-E72D297353CC}">
              <c16:uniqueId val="{0000000D-17CE-4DEE-91E3-BCDFD1DA7461}"/>
            </c:ext>
          </c:extLst>
        </c:ser>
        <c:dLbls>
          <c:showLegendKey val="0"/>
          <c:showVal val="0"/>
          <c:showCatName val="0"/>
          <c:showSerName val="0"/>
          <c:showPercent val="0"/>
          <c:showBubbleSize val="0"/>
        </c:dLbls>
        <c:marker val="1"/>
        <c:smooth val="0"/>
        <c:axId val="342667912"/>
        <c:axId val="342667520"/>
      </c:lineChart>
      <c:catAx>
        <c:axId val="342662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42665168"/>
        <c:crosses val="autoZero"/>
        <c:auto val="1"/>
        <c:lblAlgn val="ctr"/>
        <c:lblOffset val="100"/>
        <c:noMultiLvlLbl val="0"/>
      </c:catAx>
      <c:valAx>
        <c:axId val="342665168"/>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42662424"/>
        <c:crosses val="autoZero"/>
        <c:crossBetween val="between"/>
      </c:valAx>
      <c:valAx>
        <c:axId val="34266752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42667912"/>
        <c:crosses val="max"/>
        <c:crossBetween val="between"/>
        <c:majorUnit val="0.5"/>
      </c:valAx>
      <c:catAx>
        <c:axId val="342667912"/>
        <c:scaling>
          <c:orientation val="minMax"/>
        </c:scaling>
        <c:delete val="1"/>
        <c:axPos val="b"/>
        <c:numFmt formatCode="General" sourceLinked="1"/>
        <c:majorTickMark val="out"/>
        <c:minorTickMark val="none"/>
        <c:tickLblPos val="nextTo"/>
        <c:crossAx val="342667520"/>
        <c:crosses val="autoZero"/>
        <c:auto val="1"/>
        <c:lblAlgn val="ctr"/>
        <c:lblOffset val="100"/>
        <c:noMultiLvlLbl val="0"/>
      </c:catAx>
      <c:spPr>
        <a:noFill/>
        <a:ln>
          <a:noFill/>
        </a:ln>
        <a:effectLst/>
      </c:spPr>
    </c:plotArea>
    <c:legend>
      <c:legendPos val="b"/>
      <c:layout>
        <c:manualLayout>
          <c:xMode val="edge"/>
          <c:yMode val="edge"/>
          <c:x val="0.21067525025644654"/>
          <c:y val="0.8648038301532045"/>
          <c:w val="0.50212549628109282"/>
          <c:h val="0.1045440027546724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
              <c:layout>
                <c:manualLayout>
                  <c:x val="-2.6299572762048389E-17"/>
                  <c:y val="8.76469536162571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91-4CBE-B234-4479A3901C7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yriad Pro" panose="020B0503030403020204"/>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Q3 17</c:v>
                </c:pt>
                <c:pt idx="1">
                  <c:v>Q4 17</c:v>
                </c:pt>
                <c:pt idx="2">
                  <c:v>Q1 18</c:v>
                </c:pt>
                <c:pt idx="3">
                  <c:v>Q2 18</c:v>
                </c:pt>
                <c:pt idx="4">
                  <c:v>Q3 18</c:v>
                </c:pt>
                <c:pt idx="6">
                  <c:v>9M 17</c:v>
                </c:pt>
                <c:pt idx="7">
                  <c:v>9M 18</c:v>
                </c:pt>
              </c:strCache>
            </c:strRef>
          </c:cat>
          <c:val>
            <c:numRef>
              <c:f>Sheet1!$B$2:$B$9</c:f>
              <c:numCache>
                <c:formatCode>_(* #,##0_);_(* \(#,##0\);_(* "-"??_);_(@_)</c:formatCode>
                <c:ptCount val="8"/>
                <c:pt idx="0">
                  <c:v>542.33399999999995</c:v>
                </c:pt>
                <c:pt idx="1">
                  <c:v>104.81100000000001</c:v>
                </c:pt>
                <c:pt idx="2">
                  <c:v>405.75299999999999</c:v>
                </c:pt>
                <c:pt idx="3">
                  <c:v>318.37599999999998</c:v>
                </c:pt>
                <c:pt idx="4">
                  <c:v>565.81899999999996</c:v>
                </c:pt>
                <c:pt idx="6">
                  <c:v>1157.261</c:v>
                </c:pt>
                <c:pt idx="7">
                  <c:v>1289.9479999999999</c:v>
                </c:pt>
              </c:numCache>
            </c:numRef>
          </c:val>
          <c:extLst>
            <c:ext xmlns:c16="http://schemas.microsoft.com/office/drawing/2014/chart" uri="{C3380CC4-5D6E-409C-BE32-E72D297353CC}">
              <c16:uniqueId val="{00000000-FA7E-4A58-8C57-305F69B34698}"/>
            </c:ext>
          </c:extLst>
        </c:ser>
        <c:dLbls>
          <c:showLegendKey val="0"/>
          <c:showVal val="0"/>
          <c:showCatName val="0"/>
          <c:showSerName val="0"/>
          <c:showPercent val="0"/>
          <c:showBubbleSize val="0"/>
        </c:dLbls>
        <c:gapWidth val="104"/>
        <c:overlap val="-27"/>
        <c:axId val="344461752"/>
        <c:axId val="344468024"/>
      </c:barChart>
      <c:catAx>
        <c:axId val="344461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4468024"/>
        <c:crosses val="autoZero"/>
        <c:auto val="1"/>
        <c:lblAlgn val="ctr"/>
        <c:lblOffset val="100"/>
        <c:noMultiLvlLbl val="0"/>
      </c:catAx>
      <c:valAx>
        <c:axId val="34446802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44617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yriad Pro" panose="020B0503030403020204"/>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FY 16</c:v>
                </c:pt>
                <c:pt idx="1">
                  <c:v>Q1 17</c:v>
                </c:pt>
                <c:pt idx="2">
                  <c:v>H1 17</c:v>
                </c:pt>
                <c:pt idx="3">
                  <c:v>9M 17</c:v>
                </c:pt>
                <c:pt idx="4">
                  <c:v>FY 17</c:v>
                </c:pt>
                <c:pt idx="5">
                  <c:v>9M 18</c:v>
                </c:pt>
              </c:strCache>
            </c:strRef>
          </c:cat>
          <c:val>
            <c:numRef>
              <c:f>Sheet1!$B$2:$B$7</c:f>
              <c:numCache>
                <c:formatCode>_(* #,##0.0_);_(* \(#,##0.0\);_(* "-"??_);_(@_)</c:formatCode>
                <c:ptCount val="6"/>
                <c:pt idx="0">
                  <c:v>38.371699999999997</c:v>
                </c:pt>
                <c:pt idx="1">
                  <c:v>47.888736999999999</c:v>
                </c:pt>
                <c:pt idx="2">
                  <c:v>44.246661000000003</c:v>
                </c:pt>
                <c:pt idx="3">
                  <c:v>44.715325999999997</c:v>
                </c:pt>
                <c:pt idx="4">
                  <c:v>44.981304999999999</c:v>
                </c:pt>
                <c:pt idx="5">
                  <c:v>58.1</c:v>
                </c:pt>
              </c:numCache>
            </c:numRef>
          </c:val>
          <c:extLst>
            <c:ext xmlns:c16="http://schemas.microsoft.com/office/drawing/2014/chart" uri="{C3380CC4-5D6E-409C-BE32-E72D297353CC}">
              <c16:uniqueId val="{00000000-A398-4143-A49E-FB50746E738A}"/>
            </c:ext>
          </c:extLst>
        </c:ser>
        <c:dLbls>
          <c:showLegendKey val="0"/>
          <c:showVal val="0"/>
          <c:showCatName val="0"/>
          <c:showSerName val="0"/>
          <c:showPercent val="0"/>
          <c:showBubbleSize val="0"/>
        </c:dLbls>
        <c:gapWidth val="104"/>
        <c:overlap val="-27"/>
        <c:axId val="342663600"/>
        <c:axId val="343946080"/>
      </c:barChart>
      <c:catAx>
        <c:axId val="34266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6080"/>
        <c:crosses val="autoZero"/>
        <c:auto val="1"/>
        <c:lblAlgn val="ctr"/>
        <c:lblOffset val="100"/>
        <c:noMultiLvlLbl val="0"/>
      </c:catAx>
      <c:valAx>
        <c:axId val="34394608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266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yriad Pro" panose="020B0503030403020204"/>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FY 16</c:v>
                </c:pt>
                <c:pt idx="1">
                  <c:v>Q1 17</c:v>
                </c:pt>
                <c:pt idx="2">
                  <c:v>H1 17</c:v>
                </c:pt>
                <c:pt idx="3">
                  <c:v>9M 17</c:v>
                </c:pt>
                <c:pt idx="4">
                  <c:v>FY 17</c:v>
                </c:pt>
                <c:pt idx="5">
                  <c:v>9M 18</c:v>
                </c:pt>
              </c:strCache>
            </c:strRef>
          </c:cat>
          <c:val>
            <c:numRef>
              <c:f>Sheet1!$B$2:$B$7</c:f>
              <c:numCache>
                <c:formatCode>_(* #,##0.0_);_(* \(#,##0.0\);_(* "-"??_);_(@_)</c:formatCode>
                <c:ptCount val="6"/>
                <c:pt idx="0">
                  <c:v>8.0930269999999993</c:v>
                </c:pt>
                <c:pt idx="1">
                  <c:v>8.3147819999999992</c:v>
                </c:pt>
                <c:pt idx="2">
                  <c:v>8.2245679999999997</c:v>
                </c:pt>
                <c:pt idx="3">
                  <c:v>8.9553820000000002</c:v>
                </c:pt>
                <c:pt idx="4">
                  <c:v>9.1006909999999994</c:v>
                </c:pt>
                <c:pt idx="5">
                  <c:v>10</c:v>
                </c:pt>
              </c:numCache>
            </c:numRef>
          </c:val>
          <c:extLst>
            <c:ext xmlns:c16="http://schemas.microsoft.com/office/drawing/2014/chart" uri="{C3380CC4-5D6E-409C-BE32-E72D297353CC}">
              <c16:uniqueId val="{00000000-BAAF-4014-8713-9CFFDE94CBA7}"/>
            </c:ext>
          </c:extLst>
        </c:ser>
        <c:dLbls>
          <c:showLegendKey val="0"/>
          <c:showVal val="0"/>
          <c:showCatName val="0"/>
          <c:showSerName val="0"/>
          <c:showPercent val="0"/>
          <c:showBubbleSize val="0"/>
        </c:dLbls>
        <c:gapWidth val="104"/>
        <c:overlap val="-27"/>
        <c:axId val="343947648"/>
        <c:axId val="343944512"/>
      </c:barChart>
      <c:catAx>
        <c:axId val="34394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4512"/>
        <c:crosses val="autoZero"/>
        <c:auto val="1"/>
        <c:lblAlgn val="ctr"/>
        <c:lblOffset val="100"/>
        <c:noMultiLvlLbl val="0"/>
      </c:catAx>
      <c:valAx>
        <c:axId val="34394451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764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yriad Pro" panose="020B0503030403020204"/>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FY 16</c:v>
                </c:pt>
                <c:pt idx="1">
                  <c:v>Q1 17</c:v>
                </c:pt>
                <c:pt idx="2">
                  <c:v>H1 17</c:v>
                </c:pt>
                <c:pt idx="3">
                  <c:v>9M 17</c:v>
                </c:pt>
                <c:pt idx="4">
                  <c:v>FY 17</c:v>
                </c:pt>
                <c:pt idx="5">
                  <c:v>9M 18</c:v>
                </c:pt>
              </c:strCache>
            </c:strRef>
          </c:cat>
          <c:val>
            <c:numRef>
              <c:f>Sheet1!$B$2:$B$7</c:f>
              <c:numCache>
                <c:formatCode>_(* #,##0.0_);_(* \(#,##0.0\);_(* "-"??_);_(@_)</c:formatCode>
                <c:ptCount val="6"/>
                <c:pt idx="0">
                  <c:v>30.278673000000001</c:v>
                </c:pt>
                <c:pt idx="1">
                  <c:v>39.573954999999998</c:v>
                </c:pt>
                <c:pt idx="2">
                  <c:v>36.022092999999998</c:v>
                </c:pt>
                <c:pt idx="3">
                  <c:v>35.759943999999997</c:v>
                </c:pt>
                <c:pt idx="4">
                  <c:v>35.880614000000001</c:v>
                </c:pt>
                <c:pt idx="5">
                  <c:v>48.1</c:v>
                </c:pt>
              </c:numCache>
            </c:numRef>
          </c:val>
          <c:extLst>
            <c:ext xmlns:c16="http://schemas.microsoft.com/office/drawing/2014/chart" uri="{C3380CC4-5D6E-409C-BE32-E72D297353CC}">
              <c16:uniqueId val="{00000000-5F8E-4004-BE37-5770104FA440}"/>
            </c:ext>
          </c:extLst>
        </c:ser>
        <c:dLbls>
          <c:showLegendKey val="0"/>
          <c:showVal val="0"/>
          <c:showCatName val="0"/>
          <c:showSerName val="0"/>
          <c:showPercent val="0"/>
          <c:showBubbleSize val="0"/>
        </c:dLbls>
        <c:gapWidth val="104"/>
        <c:overlap val="-27"/>
        <c:axId val="343944120"/>
        <c:axId val="343942160"/>
      </c:barChart>
      <c:catAx>
        <c:axId val="34394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2160"/>
        <c:crosses val="autoZero"/>
        <c:auto val="1"/>
        <c:lblAlgn val="ctr"/>
        <c:lblOffset val="100"/>
        <c:noMultiLvlLbl val="0"/>
      </c:catAx>
      <c:valAx>
        <c:axId val="34394216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a:ea typeface="+mn-ea"/>
                <a:cs typeface="+mn-cs"/>
              </a:defRPr>
            </a:pPr>
            <a:endParaRPr lang="en-US"/>
          </a:p>
        </c:txPr>
        <c:crossAx val="343944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yriad Pro" panose="020B0503030403020204"/>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Current </c:v>
                </c:pt>
                <c:pt idx="1">
                  <c:v>Non-current </c:v>
                </c:pt>
              </c:strCache>
            </c:strRef>
          </c:cat>
          <c:val>
            <c:numRef>
              <c:f>Sheet1!$B$2:$B$3</c:f>
              <c:numCache>
                <c:formatCode>0.0</c:formatCode>
                <c:ptCount val="2"/>
                <c:pt idx="0">
                  <c:v>17.399999999999999</c:v>
                </c:pt>
                <c:pt idx="1">
                  <c:v>17.600000000000001</c:v>
                </c:pt>
              </c:numCache>
            </c:numRef>
          </c:val>
          <c:extLst>
            <c:ext xmlns:c16="http://schemas.microsoft.com/office/drawing/2014/chart" uri="{C3380CC4-5D6E-409C-BE32-E72D297353CC}">
              <c16:uniqueId val="{00000000-A222-4D25-BE09-558418892EBD}"/>
            </c:ext>
          </c:extLst>
        </c:ser>
        <c:dLbls>
          <c:showLegendKey val="0"/>
          <c:showVal val="0"/>
          <c:showCatName val="0"/>
          <c:showSerName val="0"/>
          <c:showPercent val="0"/>
          <c:showBubbleSize val="0"/>
        </c:dLbls>
        <c:gapWidth val="219"/>
        <c:overlap val="-27"/>
        <c:axId val="343945296"/>
        <c:axId val="343942944"/>
      </c:barChart>
      <c:catAx>
        <c:axId val="34394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2944"/>
        <c:crosses val="autoZero"/>
        <c:auto val="1"/>
        <c:lblAlgn val="ctr"/>
        <c:lblOffset val="100"/>
        <c:noMultiLvlLbl val="0"/>
      </c:catAx>
      <c:valAx>
        <c:axId val="343942944"/>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831275373846424E-2"/>
          <c:y val="6.5266106442577035E-2"/>
          <c:w val="0.88931132445539973"/>
          <c:h val="0.7090015218685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4"/>
              <c:layout>
                <c:manualLayout>
                  <c:x val="1.1027989961202008E-16"/>
                  <c:y val="0.1069854488954429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01-4200-8674-6D9D5A5A885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yriad Pro" panose="020B0503030403020204"/>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Banks</c:v>
                </c:pt>
                <c:pt idx="1">
                  <c:v>Sovereign institutions</c:v>
                </c:pt>
                <c:pt idx="2">
                  <c:v>Individuals</c:v>
                </c:pt>
              </c:strCache>
            </c:strRef>
          </c:cat>
          <c:val>
            <c:numRef>
              <c:f>Sheet1!$B$2:$B$4</c:f>
              <c:numCache>
                <c:formatCode>General</c:formatCode>
                <c:ptCount val="3"/>
                <c:pt idx="0">
                  <c:v>10.199999999999999</c:v>
                </c:pt>
                <c:pt idx="1">
                  <c:v>16.899999999999999</c:v>
                </c:pt>
                <c:pt idx="2">
                  <c:v>7.9</c:v>
                </c:pt>
              </c:numCache>
            </c:numRef>
          </c:val>
          <c:extLst>
            <c:ext xmlns:c16="http://schemas.microsoft.com/office/drawing/2014/chart" uri="{C3380CC4-5D6E-409C-BE32-E72D297353CC}">
              <c16:uniqueId val="{00000000-9DD8-404C-B5FE-9F2952BD78A3}"/>
            </c:ext>
          </c:extLst>
        </c:ser>
        <c:dLbls>
          <c:showLegendKey val="0"/>
          <c:showVal val="0"/>
          <c:showCatName val="0"/>
          <c:showSerName val="0"/>
          <c:showPercent val="0"/>
          <c:showBubbleSize val="0"/>
        </c:dLbls>
        <c:gapWidth val="99"/>
        <c:overlap val="-27"/>
        <c:axId val="343943336"/>
        <c:axId val="343945688"/>
      </c:barChart>
      <c:catAx>
        <c:axId val="343943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5688"/>
        <c:crosses val="autoZero"/>
        <c:auto val="1"/>
        <c:lblAlgn val="ctr"/>
        <c:lblOffset val="100"/>
        <c:noMultiLvlLbl val="0"/>
      </c:catAx>
      <c:valAx>
        <c:axId val="3439456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yriad Pro" panose="020B0503030403020204"/>
                <a:ea typeface="+mn-ea"/>
                <a:cs typeface="+mn-cs"/>
              </a:defRPr>
            </a:pPr>
            <a:endParaRPr lang="en-US"/>
          </a:p>
        </c:txPr>
        <c:crossAx val="343943336"/>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63012565129639"/>
          <c:y val="5.9355703819711614E-2"/>
          <c:w val="0.42860490305242799"/>
          <c:h val="0.70799415535388865"/>
        </c:manualLayout>
      </c:layout>
      <c:pieChart>
        <c:varyColors val="1"/>
        <c:ser>
          <c:idx val="0"/>
          <c:order val="0"/>
          <c:tx>
            <c:strRef>
              <c:f>Sheet1!$B$1</c:f>
              <c:strCache>
                <c:ptCount val="1"/>
                <c:pt idx="0">
                  <c:v>Sales</c:v>
                </c:pt>
              </c:strCache>
            </c:strRef>
          </c:tx>
          <c:explosion val="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B77-415F-89A6-D41B1702C6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B77-415F-89A6-D41B1702C6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B77-415F-89A6-D41B1702C6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B77-415F-89A6-D41B1702C6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B77-415F-89A6-D41B1702C642}"/>
              </c:ext>
            </c:extLst>
          </c:dPt>
          <c:dLbls>
            <c:numFmt formatCode="#,##0" sourceLinked="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yriad Pro" panose="020B0503030403020204"/>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Balance due to banks</c:v>
                </c:pt>
                <c:pt idx="1">
                  <c:v>Commercial Paper </c:v>
                </c:pt>
                <c:pt idx="2">
                  <c:v>Redeemable Bonds </c:v>
                </c:pt>
                <c:pt idx="3">
                  <c:v>Term Loans</c:v>
                </c:pt>
                <c:pt idx="4">
                  <c:v>Finance Lease facilities </c:v>
                </c:pt>
              </c:strCache>
            </c:strRef>
          </c:cat>
          <c:val>
            <c:numRef>
              <c:f>Sheet1!$B$2:$B$6</c:f>
              <c:numCache>
                <c:formatCode>General</c:formatCode>
                <c:ptCount val="5"/>
                <c:pt idx="0">
                  <c:v>0.8</c:v>
                </c:pt>
                <c:pt idx="1">
                  <c:v>10.9</c:v>
                </c:pt>
                <c:pt idx="2">
                  <c:v>7.9</c:v>
                </c:pt>
                <c:pt idx="3">
                  <c:v>9.6999999999999993</c:v>
                </c:pt>
                <c:pt idx="4">
                  <c:v>5.7</c:v>
                </c:pt>
              </c:numCache>
            </c:numRef>
          </c:val>
          <c:extLst>
            <c:ext xmlns:c16="http://schemas.microsoft.com/office/drawing/2014/chart" uri="{C3380CC4-5D6E-409C-BE32-E72D297353CC}">
              <c16:uniqueId val="{0000000A-8B77-415F-89A6-D41B1702C642}"/>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3.4734271380509822E-2"/>
          <c:y val="0.76504514692462477"/>
          <c:w val="0.74994583074032062"/>
          <c:h val="0.234954853075375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yriad Pro" panose="020B0503030403020204"/>
              <a:ea typeface="+mn-ea"/>
              <a:cs typeface="+mn-cs"/>
            </a:defRPr>
          </a:pPr>
          <a:endParaRPr lang="en-US"/>
        </a:p>
      </c:txPr>
    </c:legend>
    <c:plotVisOnly val="1"/>
    <c:dispBlanksAs val="gap"/>
    <c:showDLblsOverMax val="0"/>
  </c:chart>
  <c:spPr>
    <a:noFill/>
    <a:ln>
      <a:noFill/>
    </a:ln>
    <a:effectLst/>
  </c:spPr>
  <c:txPr>
    <a:bodyPr/>
    <a:lstStyle/>
    <a:p>
      <a:pPr>
        <a:defRPr sz="1000">
          <a:latin typeface="Myriad Pro" panose="020B05030304030202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85627734033246"/>
          <c:y val="8.3750000000000005E-2"/>
          <c:w val="0.45565244969378821"/>
          <c:h val="0.75942074948964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05"/>
          <c:y val="0.80373987437747796"/>
          <c:w val="0.9"/>
          <c:h val="0.175555803717594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96178189696362"/>
          <c:y val="0.11283094649454364"/>
          <c:w val="0.72830417394833125"/>
          <c:h val="0.7558370836142138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4A-4652-9E2C-2A682C6D7F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4A-4652-9E2C-2A682C6D7F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4A-4652-9E2C-2A682C6D7F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4A-4652-9E2C-2A682C6D7FC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34A-4652-9E2C-2A682C6D7FC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34A-4652-9E2C-2A682C6D7FC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'Turnover Analysis'!$E$219:$E$224</c:f>
              <c:strCache>
                <c:ptCount val="6"/>
                <c:pt idx="0">
                  <c:v> OIL &amp; GAS </c:v>
                </c:pt>
                <c:pt idx="1">
                  <c:v> FIN SERVICES </c:v>
                </c:pt>
                <c:pt idx="2">
                  <c:v> MANUFACT. </c:v>
                </c:pt>
                <c:pt idx="3">
                  <c:v> TELECOM </c:v>
                </c:pt>
                <c:pt idx="4">
                  <c:v> POWER </c:v>
                </c:pt>
                <c:pt idx="5">
                  <c:v> OTHERS </c:v>
                </c:pt>
              </c:strCache>
            </c:strRef>
          </c:cat>
          <c:val>
            <c:numRef>
              <c:f>'Turnover Analysis'!$F$219:$F$224</c:f>
              <c:numCache>
                <c:formatCode>_(* #,##0.00_);_(* \(#,##0.00\);_(* "-"??_);_(@_)</c:formatCode>
                <c:ptCount val="6"/>
                <c:pt idx="0">
                  <c:v>1270944560.135</c:v>
                </c:pt>
                <c:pt idx="1">
                  <c:v>272663286.87</c:v>
                </c:pt>
                <c:pt idx="2">
                  <c:v>145557036.88999999</c:v>
                </c:pt>
                <c:pt idx="3">
                  <c:v>144572275.25</c:v>
                </c:pt>
                <c:pt idx="4">
                  <c:v>66731984.419999994</c:v>
                </c:pt>
                <c:pt idx="5">
                  <c:v>94307658.870000005</c:v>
                </c:pt>
              </c:numCache>
            </c:numRef>
          </c:val>
          <c:extLst>
            <c:ext xmlns:c16="http://schemas.microsoft.com/office/drawing/2014/chart" uri="{C3380CC4-5D6E-409C-BE32-E72D297353CC}">
              <c16:uniqueId val="{0000000C-034A-4652-9E2C-2A682C6D7FC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18202950090885E-2"/>
          <c:y val="0.23886898432480508"/>
          <c:w val="0.87287354041029774"/>
          <c:h val="0.54982085892324573"/>
        </c:manualLayout>
      </c:layout>
      <c:barChart>
        <c:barDir val="col"/>
        <c:grouping val="clustered"/>
        <c:varyColors val="0"/>
        <c:ser>
          <c:idx val="0"/>
          <c:order val="0"/>
          <c:tx>
            <c:strRef>
              <c:f>Sheet1!$B$1</c:f>
              <c:strCache>
                <c:ptCount val="1"/>
                <c:pt idx="0">
                  <c:v>Gross Earnings </c:v>
                </c:pt>
              </c:strCache>
            </c:strRef>
          </c:tx>
          <c:spPr>
            <a:solidFill>
              <a:srgbClr val="001F5F"/>
            </a:solidFill>
            <a:ln>
              <a:noFill/>
            </a:ln>
            <a:effectLst/>
          </c:spPr>
          <c:invertIfNegative val="0"/>
          <c:dLbls>
            <c:dLbl>
              <c:idx val="0"/>
              <c:layout>
                <c:manualLayout>
                  <c:x val="9.6727915704108759E-6"/>
                  <c:y val="0.1581626326022730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yriad Pro" panose="020B0503030403020204"/>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5B-45CC-AB2C-B6397419116C}"/>
                </c:ext>
              </c:extLst>
            </c:dLbl>
            <c:dLbl>
              <c:idx val="1"/>
              <c:layout>
                <c:manualLayout>
                  <c:x val="1.906921766738144E-5"/>
                  <c:y val="0.1572788512525847"/>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yriad Pro" panose="020B0503030403020204"/>
                        <a:ea typeface="+mn-ea"/>
                        <a:cs typeface="+mn-cs"/>
                      </a:defRPr>
                    </a:pPr>
                    <a:fld id="{82943FE6-3C68-4C25-B2A3-B3B7C86256B1}" type="VALUE">
                      <a:rPr lang="en-US" sz="1000" b="1">
                        <a:solidFill>
                          <a:schemeClr val="bg1"/>
                        </a:solidFill>
                        <a:latin typeface="Myriad Pro" panose="020B0503030403020204"/>
                      </a:rPr>
                      <a:pPr>
                        <a:defRPr sz="1000">
                          <a:latin typeface="Myriad Pro" panose="020B0503030403020204"/>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yriad Pro" panose="020B0503030403020204"/>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5B-45CC-AB2C-B6397419116C}"/>
                </c:ext>
              </c:extLst>
            </c:dLbl>
            <c:dLbl>
              <c:idx val="2"/>
              <c:layout>
                <c:manualLayout>
                  <c:x val="-1.7692917609648693E-3"/>
                  <c:y val="0.19592226090908832"/>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yriad Pro" panose="020B0503030403020204"/>
                        <a:ea typeface="+mn-ea"/>
                        <a:cs typeface="+mn-cs"/>
                      </a:defRPr>
                    </a:pPr>
                    <a:fld id="{3ED23F13-3CB4-4495-AB69-F84C203C5496}" type="VALUE">
                      <a:rPr lang="en-US" sz="1000" b="1">
                        <a:solidFill>
                          <a:schemeClr val="bg1"/>
                        </a:solidFill>
                        <a:latin typeface="Myriad Pro" panose="020B0503030403020204"/>
                      </a:rPr>
                      <a:pPr>
                        <a:defRPr sz="1050">
                          <a:latin typeface="Myriad Pro" panose="020B0503030403020204"/>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yriad Pro" panose="020B0503030403020204"/>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8031523351362495E-2"/>
                      <c:h val="0.18889241154470951"/>
                    </c:manualLayout>
                  </c15:layout>
                  <c15:dlblFieldTable/>
                  <c15:showDataLabelsRange val="0"/>
                </c:ext>
                <c:ext xmlns:c16="http://schemas.microsoft.com/office/drawing/2014/chart" uri="{C3380CC4-5D6E-409C-BE32-E72D297353CC}">
                  <c16:uniqueId val="{00000002-A95B-45CC-AB2C-B6397419116C}"/>
                </c:ext>
              </c:extLst>
            </c:dLbl>
            <c:dLbl>
              <c:idx val="3"/>
              <c:layout>
                <c:manualLayout>
                  <c:x val="0"/>
                  <c:y val="0.14252727798149958"/>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7A-40D5-B249-52AD40012F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c:v>
                </c:pt>
                <c:pt idx="1">
                  <c:v>2016</c:v>
                </c:pt>
                <c:pt idx="2">
                  <c:v>2017</c:v>
                </c:pt>
                <c:pt idx="3">
                  <c:v>2018 YTD</c:v>
                </c:pt>
              </c:strCache>
            </c:strRef>
          </c:cat>
          <c:val>
            <c:numRef>
              <c:f>Sheet1!$B$2:$B$5</c:f>
              <c:numCache>
                <c:formatCode>General</c:formatCode>
                <c:ptCount val="4"/>
                <c:pt idx="0" formatCode="#,##0.0">
                  <c:v>1.629</c:v>
                </c:pt>
                <c:pt idx="1">
                  <c:v>2.5</c:v>
                </c:pt>
                <c:pt idx="2">
                  <c:v>3.8</c:v>
                </c:pt>
                <c:pt idx="3">
                  <c:v>3.5</c:v>
                </c:pt>
              </c:numCache>
            </c:numRef>
          </c:val>
          <c:extLst>
            <c:ext xmlns:c16="http://schemas.microsoft.com/office/drawing/2014/chart" uri="{C3380CC4-5D6E-409C-BE32-E72D297353CC}">
              <c16:uniqueId val="{00000003-A95B-45CC-AB2C-B6397419116C}"/>
            </c:ext>
          </c:extLst>
        </c:ser>
        <c:dLbls>
          <c:showLegendKey val="0"/>
          <c:showVal val="0"/>
          <c:showCatName val="0"/>
          <c:showSerName val="0"/>
          <c:showPercent val="0"/>
          <c:showBubbleSize val="0"/>
        </c:dLbls>
        <c:gapWidth val="114"/>
        <c:overlap val="-27"/>
        <c:axId val="237554824"/>
        <c:axId val="237559136"/>
      </c:barChart>
      <c:catAx>
        <c:axId val="23755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a:ea typeface="+mn-ea"/>
                <a:cs typeface="+mn-cs"/>
              </a:defRPr>
            </a:pPr>
            <a:endParaRPr lang="en-US"/>
          </a:p>
        </c:txPr>
        <c:crossAx val="237559136"/>
        <c:crosses val="autoZero"/>
        <c:auto val="1"/>
        <c:lblAlgn val="ctr"/>
        <c:lblOffset val="100"/>
        <c:noMultiLvlLbl val="0"/>
      </c:catAx>
      <c:valAx>
        <c:axId val="23755913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a:ea typeface="+mn-ea"/>
                <a:cs typeface="+mn-cs"/>
              </a:defRPr>
            </a:pPr>
            <a:endParaRPr lang="en-US"/>
          </a:p>
        </c:txPr>
        <c:crossAx val="237554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76433058172857E-2"/>
          <c:y val="0.18548577363394309"/>
          <c:w val="0.87322076108774693"/>
          <c:h val="0.60023805273610853"/>
        </c:manualLayout>
      </c:layout>
      <c:barChart>
        <c:barDir val="col"/>
        <c:grouping val="clustered"/>
        <c:varyColors val="0"/>
        <c:ser>
          <c:idx val="0"/>
          <c:order val="0"/>
          <c:tx>
            <c:strRef>
              <c:f>Sheet1!$B$1</c:f>
              <c:strCache>
                <c:ptCount val="1"/>
                <c:pt idx="0">
                  <c:v>Gross Earnings </c:v>
                </c:pt>
              </c:strCache>
            </c:strRef>
          </c:tx>
          <c:spPr>
            <a:solidFill>
              <a:schemeClr val="accent1"/>
            </a:solidFill>
            <a:ln>
              <a:noFill/>
            </a:ln>
            <a:effectLst/>
          </c:spPr>
          <c:invertIfNegative val="0"/>
          <c:dLbls>
            <c:dLbl>
              <c:idx val="0"/>
              <c:layout>
                <c:manualLayout>
                  <c:x val="-3.2085300892932936E-17"/>
                  <c:y val="0.1657308059747913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yriad Pro" panose="020B0503030403020204"/>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76-4C7D-9713-F8225B59D4F1}"/>
                </c:ext>
              </c:extLst>
            </c:dLbl>
            <c:dLbl>
              <c:idx val="1"/>
              <c:layout>
                <c:manualLayout>
                  <c:x val="-7.000510155287301E-3"/>
                  <c:y val="0.2071635074684891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yriad Pro" panose="020B0503030403020204"/>
                        <a:ea typeface="+mn-ea"/>
                        <a:cs typeface="+mn-cs"/>
                      </a:defRPr>
                    </a:pPr>
                    <a:fld id="{82943FE6-3C68-4C25-B2A3-B3B7C86256B1}" type="VALUE">
                      <a:rPr lang="en-US" sz="1000" b="1">
                        <a:solidFill>
                          <a:schemeClr val="bg1"/>
                        </a:solidFill>
                        <a:latin typeface="Myriad Pro" panose="020B0503030403020204"/>
                      </a:rPr>
                      <a:pPr>
                        <a:defRPr sz="1000">
                          <a:latin typeface="Myriad Pro" panose="020B0503030403020204"/>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yriad Pro" panose="020B0503030403020204"/>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C76-4C7D-9713-F8225B59D4F1}"/>
                </c:ext>
              </c:extLst>
            </c:dLbl>
            <c:dLbl>
              <c:idx val="2"/>
              <c:layout>
                <c:manualLayout>
                  <c:x val="-5.2503826164654755E-3"/>
                  <c:y val="0.17290343197895849"/>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yriad Pro" panose="020B0503030403020204"/>
                        <a:ea typeface="+mn-ea"/>
                        <a:cs typeface="+mn-cs"/>
                      </a:defRPr>
                    </a:pPr>
                    <a:fld id="{3ED23F13-3CB4-4495-AB69-F84C203C5496}" type="VALUE">
                      <a:rPr lang="en-US" sz="1000" b="1">
                        <a:solidFill>
                          <a:schemeClr val="bg1"/>
                        </a:solidFill>
                        <a:latin typeface="Myriad Pro" panose="020B0503030403020204"/>
                      </a:rPr>
                      <a:pPr>
                        <a:defRPr sz="1050">
                          <a:latin typeface="Myriad Pro" panose="020B0503030403020204"/>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yriad Pro" panose="020B0503030403020204"/>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8031415202737801E-2"/>
                      <c:h val="0.17456243610212674"/>
                    </c:manualLayout>
                  </c15:layout>
                  <c15:dlblFieldTable/>
                  <c15:showDataLabelsRange val="0"/>
                </c:ext>
                <c:ext xmlns:c16="http://schemas.microsoft.com/office/drawing/2014/chart" uri="{C3380CC4-5D6E-409C-BE32-E72D297353CC}">
                  <c16:uniqueId val="{00000002-8C76-4C7D-9713-F8225B59D4F1}"/>
                </c:ext>
              </c:extLst>
            </c:dLbl>
            <c:dLbl>
              <c:idx val="3"/>
              <c:layout>
                <c:manualLayout>
                  <c:x val="0"/>
                  <c:y val="0.15853547982130706"/>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E1-42FC-84BA-BF17267BF4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c:v>
                </c:pt>
                <c:pt idx="1">
                  <c:v>2016</c:v>
                </c:pt>
                <c:pt idx="2">
                  <c:v>2017</c:v>
                </c:pt>
                <c:pt idx="3">
                  <c:v>2018 YTD</c:v>
                </c:pt>
              </c:strCache>
            </c:strRef>
          </c:cat>
          <c:val>
            <c:numRef>
              <c:f>Sheet1!$B$2:$B$5</c:f>
              <c:numCache>
                <c:formatCode>General</c:formatCode>
                <c:ptCount val="4"/>
                <c:pt idx="0">
                  <c:v>0.753</c:v>
                </c:pt>
                <c:pt idx="1">
                  <c:v>2.2999999999999998</c:v>
                </c:pt>
                <c:pt idx="2">
                  <c:v>2.8</c:v>
                </c:pt>
                <c:pt idx="3">
                  <c:v>2.9</c:v>
                </c:pt>
              </c:numCache>
            </c:numRef>
          </c:val>
          <c:extLst>
            <c:ext xmlns:c16="http://schemas.microsoft.com/office/drawing/2014/chart" uri="{C3380CC4-5D6E-409C-BE32-E72D297353CC}">
              <c16:uniqueId val="{00000003-8C76-4C7D-9713-F8225B59D4F1}"/>
            </c:ext>
          </c:extLst>
        </c:ser>
        <c:dLbls>
          <c:showLegendKey val="0"/>
          <c:showVal val="0"/>
          <c:showCatName val="0"/>
          <c:showSerName val="0"/>
          <c:showPercent val="0"/>
          <c:showBubbleSize val="0"/>
        </c:dLbls>
        <c:gapWidth val="114"/>
        <c:overlap val="-27"/>
        <c:axId val="237557176"/>
        <c:axId val="237559920"/>
      </c:barChart>
      <c:catAx>
        <c:axId val="23755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a:ea typeface="+mn-ea"/>
                <a:cs typeface="+mn-cs"/>
              </a:defRPr>
            </a:pPr>
            <a:endParaRPr lang="en-US"/>
          </a:p>
        </c:txPr>
        <c:crossAx val="237559920"/>
        <c:crosses val="autoZero"/>
        <c:auto val="1"/>
        <c:lblAlgn val="ctr"/>
        <c:lblOffset val="100"/>
        <c:noMultiLvlLbl val="0"/>
      </c:catAx>
      <c:valAx>
        <c:axId val="237559920"/>
        <c:scaling>
          <c:orientation val="minMax"/>
          <c:max val="3"/>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a:ea typeface="+mn-ea"/>
                <a:cs typeface="+mn-cs"/>
              </a:defRPr>
            </a:pPr>
            <a:endParaRPr lang="en-US"/>
          </a:p>
        </c:txPr>
        <c:crossAx val="237557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5558644713502"/>
          <c:y val="0.15035662951670054"/>
          <c:w val="0.83981655428584567"/>
          <c:h val="0.58315995936162901"/>
        </c:manualLayout>
      </c:layout>
      <c:lineChart>
        <c:grouping val="standard"/>
        <c:varyColors val="0"/>
        <c:ser>
          <c:idx val="0"/>
          <c:order val="0"/>
          <c:tx>
            <c:strRef>
              <c:f>Sheet1!$B$1</c:f>
              <c:strCache>
                <c:ptCount val="1"/>
                <c:pt idx="0">
                  <c:v>GDP %</c:v>
                </c:pt>
              </c:strCache>
            </c:strRef>
          </c:tx>
          <c:spPr>
            <a:ln w="28575" cap="rnd">
              <a:solidFill>
                <a:srgbClr val="00174A"/>
              </a:solidFill>
              <a:round/>
            </a:ln>
            <a:effectLst/>
          </c:spPr>
          <c:marker>
            <c:symbol val="circle"/>
            <c:size val="5"/>
            <c:spPr>
              <a:solidFill>
                <a:schemeClr val="accent1"/>
              </a:solidFill>
              <a:ln w="9525">
                <a:solidFill>
                  <a:schemeClr val="accent1"/>
                </a:solidFill>
              </a:ln>
              <a:effectLst/>
            </c:spPr>
          </c:marker>
          <c:cat>
            <c:strRef>
              <c:f>Sheet1!$A$2:$A$13</c:f>
              <c:strCache>
                <c:ptCount val="12"/>
                <c:pt idx="0">
                  <c:v>Q3 15</c:v>
                </c:pt>
                <c:pt idx="1">
                  <c:v>Q4 15</c:v>
                </c:pt>
                <c:pt idx="2">
                  <c:v>Q1 16</c:v>
                </c:pt>
                <c:pt idx="3">
                  <c:v>Q2 16</c:v>
                </c:pt>
                <c:pt idx="4">
                  <c:v>Q3 16</c:v>
                </c:pt>
                <c:pt idx="5">
                  <c:v>Q4 16</c:v>
                </c:pt>
                <c:pt idx="6">
                  <c:v>Q1 17</c:v>
                </c:pt>
                <c:pt idx="7">
                  <c:v>Q2 17</c:v>
                </c:pt>
                <c:pt idx="8">
                  <c:v>Q3 17</c:v>
                </c:pt>
                <c:pt idx="9">
                  <c:v>Q4 17</c:v>
                </c:pt>
                <c:pt idx="10">
                  <c:v>Q1 18</c:v>
                </c:pt>
                <c:pt idx="11">
                  <c:v>Q2 18</c:v>
                </c:pt>
              </c:strCache>
            </c:strRef>
          </c:cat>
          <c:val>
            <c:numRef>
              <c:f>Sheet1!$B$2:$B$13</c:f>
              <c:numCache>
                <c:formatCode>General</c:formatCode>
                <c:ptCount val="12"/>
                <c:pt idx="0">
                  <c:v>2.84</c:v>
                </c:pt>
                <c:pt idx="1">
                  <c:v>2.11</c:v>
                </c:pt>
                <c:pt idx="2">
                  <c:v>-0.67</c:v>
                </c:pt>
                <c:pt idx="3">
                  <c:v>-1.49</c:v>
                </c:pt>
                <c:pt idx="4" formatCode="0.0">
                  <c:v>-2.34</c:v>
                </c:pt>
                <c:pt idx="5" formatCode="0.0">
                  <c:v>-1.73</c:v>
                </c:pt>
                <c:pt idx="6" formatCode="0.0">
                  <c:v>-0.91</c:v>
                </c:pt>
                <c:pt idx="7" formatCode="0.0">
                  <c:v>0.72</c:v>
                </c:pt>
                <c:pt idx="8" formatCode="0.0">
                  <c:v>1.4</c:v>
                </c:pt>
                <c:pt idx="9" formatCode="0.0">
                  <c:v>1.92</c:v>
                </c:pt>
                <c:pt idx="10" formatCode="0.0">
                  <c:v>1.9</c:v>
                </c:pt>
                <c:pt idx="11" formatCode="0.0">
                  <c:v>1.5</c:v>
                </c:pt>
              </c:numCache>
            </c:numRef>
          </c:val>
          <c:smooth val="0"/>
          <c:extLst>
            <c:ext xmlns:c16="http://schemas.microsoft.com/office/drawing/2014/chart" uri="{C3380CC4-5D6E-409C-BE32-E72D297353CC}">
              <c16:uniqueId val="{00000000-1CED-4B31-A41A-F3D6D4AF81D6}"/>
            </c:ext>
          </c:extLst>
        </c:ser>
        <c:dLbls>
          <c:showLegendKey val="0"/>
          <c:showVal val="0"/>
          <c:showCatName val="0"/>
          <c:showSerName val="0"/>
          <c:showPercent val="0"/>
          <c:showBubbleSize val="0"/>
        </c:dLbls>
        <c:marker val="1"/>
        <c:smooth val="0"/>
        <c:axId val="199396600"/>
        <c:axId val="341791744"/>
      </c:lineChart>
      <c:catAx>
        <c:axId val="1993966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91744"/>
        <c:crosses val="autoZero"/>
        <c:auto val="1"/>
        <c:lblAlgn val="ctr"/>
        <c:lblOffset val="100"/>
        <c:noMultiLvlLbl val="0"/>
      </c:catAx>
      <c:valAx>
        <c:axId val="3417917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199396600"/>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5558644713502"/>
          <c:y val="0.15035662951670054"/>
          <c:w val="0.83981655428584567"/>
          <c:h val="0.62920834372108603"/>
        </c:manualLayout>
      </c:layout>
      <c:lineChart>
        <c:grouping val="standard"/>
        <c:varyColors val="0"/>
        <c:ser>
          <c:idx val="0"/>
          <c:order val="0"/>
          <c:tx>
            <c:strRef>
              <c:f>Sheet1!$B$1</c:f>
              <c:strCache>
                <c:ptCount val="1"/>
                <c:pt idx="0">
                  <c:v>Inflation Rate (%)</c:v>
                </c:pt>
              </c:strCache>
            </c:strRef>
          </c:tx>
          <c:spPr>
            <a:ln w="28575" cap="rnd">
              <a:solidFill>
                <a:srgbClr val="00174A"/>
              </a:solidFill>
              <a:round/>
            </a:ln>
            <a:effectLst/>
          </c:spPr>
          <c:marker>
            <c:symbol val="circle"/>
            <c:size val="5"/>
            <c:spPr>
              <a:solidFill>
                <a:schemeClr val="accent1"/>
              </a:solidFill>
              <a:ln w="9525">
                <a:solidFill>
                  <a:schemeClr val="accent1"/>
                </a:solidFill>
              </a:ln>
              <a:effectLst/>
            </c:spPr>
          </c:marker>
          <c:cat>
            <c:strRef>
              <c:f>Sheet1!$A$2:$A$14</c:f>
              <c:strCache>
                <c:ptCount val="13"/>
                <c:pt idx="0">
                  <c:v>Q3 15</c:v>
                </c:pt>
                <c:pt idx="1">
                  <c:v>Q4 15</c:v>
                </c:pt>
                <c:pt idx="2">
                  <c:v>Q1 16</c:v>
                </c:pt>
                <c:pt idx="3">
                  <c:v>Q2 16</c:v>
                </c:pt>
                <c:pt idx="4">
                  <c:v>Q3 16</c:v>
                </c:pt>
                <c:pt idx="5">
                  <c:v>Q4 16</c:v>
                </c:pt>
                <c:pt idx="6">
                  <c:v>Q1 17</c:v>
                </c:pt>
                <c:pt idx="7">
                  <c:v>Q2 17</c:v>
                </c:pt>
                <c:pt idx="8">
                  <c:v>Q3 17</c:v>
                </c:pt>
                <c:pt idx="9">
                  <c:v>Q4 17</c:v>
                </c:pt>
                <c:pt idx="10">
                  <c:v>Q1 18</c:v>
                </c:pt>
                <c:pt idx="11">
                  <c:v>Q2 18</c:v>
                </c:pt>
                <c:pt idx="12">
                  <c:v>Q3 18</c:v>
                </c:pt>
              </c:strCache>
            </c:strRef>
          </c:cat>
          <c:val>
            <c:numRef>
              <c:f>Sheet1!$B$2:$B$14</c:f>
              <c:numCache>
                <c:formatCode>General</c:formatCode>
                <c:ptCount val="13"/>
                <c:pt idx="0">
                  <c:v>9.4</c:v>
                </c:pt>
                <c:pt idx="1">
                  <c:v>9.6</c:v>
                </c:pt>
                <c:pt idx="2">
                  <c:v>12.8</c:v>
                </c:pt>
                <c:pt idx="3">
                  <c:v>16.5</c:v>
                </c:pt>
                <c:pt idx="4" formatCode="0.0">
                  <c:v>17.850000000000001</c:v>
                </c:pt>
                <c:pt idx="5" formatCode="0.0">
                  <c:v>18.55</c:v>
                </c:pt>
                <c:pt idx="6" formatCode="0.0">
                  <c:v>17.260000000000002</c:v>
                </c:pt>
                <c:pt idx="7" formatCode="0.0">
                  <c:v>16.100000000000001</c:v>
                </c:pt>
                <c:pt idx="8" formatCode="0.0">
                  <c:v>15.9</c:v>
                </c:pt>
                <c:pt idx="9" formatCode="0.0">
                  <c:v>15.37</c:v>
                </c:pt>
                <c:pt idx="10" formatCode="0.0">
                  <c:v>13.3</c:v>
                </c:pt>
                <c:pt idx="11" formatCode="0.0">
                  <c:v>11.2</c:v>
                </c:pt>
                <c:pt idx="12" formatCode="0.0">
                  <c:v>11.28</c:v>
                </c:pt>
              </c:numCache>
            </c:numRef>
          </c:val>
          <c:smooth val="0"/>
          <c:extLst>
            <c:ext xmlns:c16="http://schemas.microsoft.com/office/drawing/2014/chart" uri="{C3380CC4-5D6E-409C-BE32-E72D297353CC}">
              <c16:uniqueId val="{00000000-E0EB-4854-ADD3-E33747ED839D}"/>
            </c:ext>
          </c:extLst>
        </c:ser>
        <c:dLbls>
          <c:showLegendKey val="0"/>
          <c:showVal val="0"/>
          <c:showCatName val="0"/>
          <c:showSerName val="0"/>
          <c:showPercent val="0"/>
          <c:showBubbleSize val="0"/>
        </c:dLbls>
        <c:marker val="1"/>
        <c:smooth val="0"/>
        <c:axId val="341785864"/>
        <c:axId val="341788216"/>
      </c:lineChart>
      <c:catAx>
        <c:axId val="3417858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88216"/>
        <c:crosses val="autoZero"/>
        <c:auto val="1"/>
        <c:lblAlgn val="ctr"/>
        <c:lblOffset val="100"/>
        <c:noMultiLvlLbl val="1"/>
      </c:catAx>
      <c:valAx>
        <c:axId val="3417882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85864"/>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5558644713502"/>
          <c:y val="0.15035662951670054"/>
          <c:w val="0.83981655428584567"/>
          <c:h val="0.5298509759695057"/>
        </c:manualLayout>
      </c:layout>
      <c:lineChart>
        <c:grouping val="standard"/>
        <c:varyColors val="0"/>
        <c:ser>
          <c:idx val="0"/>
          <c:order val="0"/>
          <c:tx>
            <c:strRef>
              <c:f>Sheet1!$B$1</c:f>
              <c:strCache>
                <c:ptCount val="1"/>
                <c:pt idx="0">
                  <c:v>Crude Oil Price ($/pb)</c:v>
                </c:pt>
              </c:strCache>
            </c:strRef>
          </c:tx>
          <c:spPr>
            <a:ln w="28575" cap="rnd">
              <a:solidFill>
                <a:srgbClr val="00174A"/>
              </a:solidFill>
              <a:round/>
            </a:ln>
            <a:effectLst/>
          </c:spPr>
          <c:marker>
            <c:symbol val="circle"/>
            <c:size val="5"/>
            <c:spPr>
              <a:solidFill>
                <a:schemeClr val="accent1"/>
              </a:solidFill>
              <a:ln w="9525">
                <a:solidFill>
                  <a:schemeClr val="accent1"/>
                </a:solidFill>
              </a:ln>
              <a:effectLst/>
            </c:spPr>
          </c:marker>
          <c:cat>
            <c:strRef>
              <c:f>Sheet1!$A$2:$A$14</c:f>
              <c:strCache>
                <c:ptCount val="13"/>
                <c:pt idx="0">
                  <c:v>Q3 15</c:v>
                </c:pt>
                <c:pt idx="1">
                  <c:v>Q4 15</c:v>
                </c:pt>
                <c:pt idx="2">
                  <c:v>Q1 16</c:v>
                </c:pt>
                <c:pt idx="3">
                  <c:v>Q2 16</c:v>
                </c:pt>
                <c:pt idx="4">
                  <c:v>Q3 16</c:v>
                </c:pt>
                <c:pt idx="5">
                  <c:v>Q4 16</c:v>
                </c:pt>
                <c:pt idx="6">
                  <c:v>Q1 17</c:v>
                </c:pt>
                <c:pt idx="7">
                  <c:v>Q2 17</c:v>
                </c:pt>
                <c:pt idx="8">
                  <c:v>Q3 17</c:v>
                </c:pt>
                <c:pt idx="9">
                  <c:v>Q4 17</c:v>
                </c:pt>
                <c:pt idx="10">
                  <c:v>Q1 18</c:v>
                </c:pt>
                <c:pt idx="11">
                  <c:v>Q2 18</c:v>
                </c:pt>
                <c:pt idx="12">
                  <c:v>Q3 18</c:v>
                </c:pt>
              </c:strCache>
            </c:strRef>
          </c:cat>
          <c:val>
            <c:numRef>
              <c:f>Sheet1!$B$2:$B$14</c:f>
              <c:numCache>
                <c:formatCode>0.0</c:formatCode>
                <c:ptCount val="13"/>
                <c:pt idx="0">
                  <c:v>48.3</c:v>
                </c:pt>
                <c:pt idx="1">
                  <c:v>37.200000000000003</c:v>
                </c:pt>
                <c:pt idx="2">
                  <c:v>39.6</c:v>
                </c:pt>
                <c:pt idx="3">
                  <c:v>49.6</c:v>
                </c:pt>
                <c:pt idx="4">
                  <c:v>49.6</c:v>
                </c:pt>
                <c:pt idx="5">
                  <c:v>54.96</c:v>
                </c:pt>
                <c:pt idx="6">
                  <c:v>52.83</c:v>
                </c:pt>
                <c:pt idx="7">
                  <c:v>47.92</c:v>
                </c:pt>
                <c:pt idx="8">
                  <c:v>57.54</c:v>
                </c:pt>
                <c:pt idx="9">
                  <c:v>66.87</c:v>
                </c:pt>
                <c:pt idx="10">
                  <c:v>70.27</c:v>
                </c:pt>
                <c:pt idx="11">
                  <c:v>79.44</c:v>
                </c:pt>
                <c:pt idx="12">
                  <c:v>81.72</c:v>
                </c:pt>
              </c:numCache>
            </c:numRef>
          </c:val>
          <c:smooth val="0"/>
          <c:extLst>
            <c:ext xmlns:c16="http://schemas.microsoft.com/office/drawing/2014/chart" uri="{C3380CC4-5D6E-409C-BE32-E72D297353CC}">
              <c16:uniqueId val="{00000000-3270-4FE0-9D23-37DE1FC9FFF9}"/>
            </c:ext>
          </c:extLst>
        </c:ser>
        <c:dLbls>
          <c:showLegendKey val="0"/>
          <c:showVal val="0"/>
          <c:showCatName val="0"/>
          <c:showSerName val="0"/>
          <c:showPercent val="0"/>
          <c:showBubbleSize val="0"/>
        </c:dLbls>
        <c:marker val="1"/>
        <c:smooth val="0"/>
        <c:axId val="341791352"/>
        <c:axId val="341788608"/>
      </c:lineChart>
      <c:catAx>
        <c:axId val="3417913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88608"/>
        <c:crosses val="autoZero"/>
        <c:auto val="1"/>
        <c:lblAlgn val="ctr"/>
        <c:lblOffset val="100"/>
        <c:noMultiLvlLbl val="0"/>
      </c:catAx>
      <c:valAx>
        <c:axId val="341788608"/>
        <c:scaling>
          <c:orientation val="minMax"/>
          <c:min val="1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91352"/>
        <c:crosses val="autoZero"/>
        <c:crossBetween val="between"/>
        <c:majorUnit val="3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45558644713502"/>
          <c:y val="0.24349926659332599"/>
          <c:w val="0.83981655428584567"/>
          <c:h val="0.43670792079207926"/>
        </c:manualLayout>
      </c:layout>
      <c:lineChart>
        <c:grouping val="standard"/>
        <c:varyColors val="0"/>
        <c:ser>
          <c:idx val="0"/>
          <c:order val="0"/>
          <c:tx>
            <c:strRef>
              <c:f>Value!$B$1</c:f>
              <c:strCache>
                <c:ptCount val="1"/>
                <c:pt idx="0">
                  <c:v>Spot Market (N/$)</c:v>
                </c:pt>
              </c:strCache>
            </c:strRef>
          </c:tx>
          <c:spPr>
            <a:ln w="28575" cap="rnd">
              <a:solidFill>
                <a:schemeClr val="accent1"/>
              </a:solidFill>
              <a:round/>
            </a:ln>
            <a:effectLst/>
          </c:spPr>
          <c:marker>
            <c:symbol val="circle"/>
            <c:size val="5"/>
            <c:spPr>
              <a:solidFill>
                <a:srgbClr val="00174A"/>
              </a:solidFill>
              <a:ln w="9525">
                <a:solidFill>
                  <a:srgbClr val="00174A"/>
                </a:solidFill>
              </a:ln>
              <a:effectLst/>
            </c:spPr>
          </c:marker>
          <c:cat>
            <c:strRef>
              <c:f>Value!$A$2:$A$14</c:f>
              <c:strCache>
                <c:ptCount val="13"/>
                <c:pt idx="0">
                  <c:v>Q3 15</c:v>
                </c:pt>
                <c:pt idx="1">
                  <c:v>Q4 15</c:v>
                </c:pt>
                <c:pt idx="2">
                  <c:v>Q1 16</c:v>
                </c:pt>
                <c:pt idx="3">
                  <c:v>Q2 16</c:v>
                </c:pt>
                <c:pt idx="4">
                  <c:v>Q3 16</c:v>
                </c:pt>
                <c:pt idx="5">
                  <c:v>Q4 16</c:v>
                </c:pt>
                <c:pt idx="6">
                  <c:v>Q1 17</c:v>
                </c:pt>
                <c:pt idx="7">
                  <c:v>Q2 17</c:v>
                </c:pt>
                <c:pt idx="8">
                  <c:v>Q3 17</c:v>
                </c:pt>
                <c:pt idx="9">
                  <c:v>Q4 17</c:v>
                </c:pt>
                <c:pt idx="10">
                  <c:v>Q1 18</c:v>
                </c:pt>
                <c:pt idx="11">
                  <c:v>Q2 18</c:v>
                </c:pt>
                <c:pt idx="12">
                  <c:v>Q3 18</c:v>
                </c:pt>
              </c:strCache>
            </c:strRef>
          </c:cat>
          <c:val>
            <c:numRef>
              <c:f>Value!$B$2:$B$14</c:f>
              <c:numCache>
                <c:formatCode>General</c:formatCode>
                <c:ptCount val="13"/>
                <c:pt idx="0">
                  <c:v>199</c:v>
                </c:pt>
                <c:pt idx="1">
                  <c:v>199</c:v>
                </c:pt>
                <c:pt idx="2">
                  <c:v>199</c:v>
                </c:pt>
                <c:pt idx="3">
                  <c:v>281</c:v>
                </c:pt>
                <c:pt idx="4">
                  <c:v>315</c:v>
                </c:pt>
                <c:pt idx="5">
                  <c:v>305</c:v>
                </c:pt>
                <c:pt idx="6">
                  <c:v>306</c:v>
                </c:pt>
                <c:pt idx="7">
                  <c:v>306</c:v>
                </c:pt>
                <c:pt idx="8">
                  <c:v>306</c:v>
                </c:pt>
                <c:pt idx="9">
                  <c:v>306</c:v>
                </c:pt>
                <c:pt idx="10">
                  <c:v>305</c:v>
                </c:pt>
                <c:pt idx="11">
                  <c:v>305</c:v>
                </c:pt>
                <c:pt idx="12">
                  <c:v>306</c:v>
                </c:pt>
              </c:numCache>
            </c:numRef>
          </c:val>
          <c:smooth val="0"/>
          <c:extLst>
            <c:ext xmlns:c16="http://schemas.microsoft.com/office/drawing/2014/chart" uri="{C3380CC4-5D6E-409C-BE32-E72D297353CC}">
              <c16:uniqueId val="{00000000-3833-4774-9F23-B6937C81A470}"/>
            </c:ext>
          </c:extLst>
        </c:ser>
        <c:ser>
          <c:idx val="1"/>
          <c:order val="1"/>
          <c:tx>
            <c:strRef>
              <c:f>Value!$C$1</c:f>
              <c:strCache>
                <c:ptCount val="1"/>
                <c:pt idx="0">
                  <c:v>Parrallel Market (N/$)</c:v>
                </c:pt>
              </c:strCache>
            </c:strRef>
          </c:tx>
          <c:spPr>
            <a:ln w="28575" cap="rnd">
              <a:solidFill>
                <a:srgbClr val="00174A"/>
              </a:solidFill>
              <a:round/>
            </a:ln>
            <a:effectLst/>
          </c:spPr>
          <c:marker>
            <c:symbol val="circle"/>
            <c:size val="5"/>
            <c:spPr>
              <a:solidFill>
                <a:srgbClr val="4472C4"/>
              </a:solidFill>
              <a:ln w="9525">
                <a:solidFill>
                  <a:srgbClr val="4472C4"/>
                </a:solidFill>
              </a:ln>
              <a:effectLst/>
            </c:spPr>
          </c:marker>
          <c:cat>
            <c:strRef>
              <c:f>Value!$A$2:$A$14</c:f>
              <c:strCache>
                <c:ptCount val="13"/>
                <c:pt idx="0">
                  <c:v>Q3 15</c:v>
                </c:pt>
                <c:pt idx="1">
                  <c:v>Q4 15</c:v>
                </c:pt>
                <c:pt idx="2">
                  <c:v>Q1 16</c:v>
                </c:pt>
                <c:pt idx="3">
                  <c:v>Q2 16</c:v>
                </c:pt>
                <c:pt idx="4">
                  <c:v>Q3 16</c:v>
                </c:pt>
                <c:pt idx="5">
                  <c:v>Q4 16</c:v>
                </c:pt>
                <c:pt idx="6">
                  <c:v>Q1 17</c:v>
                </c:pt>
                <c:pt idx="7">
                  <c:v>Q2 17</c:v>
                </c:pt>
                <c:pt idx="8">
                  <c:v>Q3 17</c:v>
                </c:pt>
                <c:pt idx="9">
                  <c:v>Q4 17</c:v>
                </c:pt>
                <c:pt idx="10">
                  <c:v>Q1 18</c:v>
                </c:pt>
                <c:pt idx="11">
                  <c:v>Q2 18</c:v>
                </c:pt>
                <c:pt idx="12">
                  <c:v>Q3 18</c:v>
                </c:pt>
              </c:strCache>
            </c:strRef>
          </c:cat>
          <c:val>
            <c:numRef>
              <c:f>Value!$C$2:$C$14</c:f>
              <c:numCache>
                <c:formatCode>General</c:formatCode>
                <c:ptCount val="13"/>
                <c:pt idx="0">
                  <c:v>222.7</c:v>
                </c:pt>
                <c:pt idx="1">
                  <c:v>262</c:v>
                </c:pt>
                <c:pt idx="2">
                  <c:v>318</c:v>
                </c:pt>
                <c:pt idx="3">
                  <c:v>353</c:v>
                </c:pt>
                <c:pt idx="4">
                  <c:v>460</c:v>
                </c:pt>
                <c:pt idx="5">
                  <c:v>485</c:v>
                </c:pt>
                <c:pt idx="6">
                  <c:v>385</c:v>
                </c:pt>
                <c:pt idx="7">
                  <c:v>376</c:v>
                </c:pt>
                <c:pt idx="8">
                  <c:v>365</c:v>
                </c:pt>
                <c:pt idx="9">
                  <c:v>362</c:v>
                </c:pt>
                <c:pt idx="10">
                  <c:v>360</c:v>
                </c:pt>
                <c:pt idx="11">
                  <c:v>362</c:v>
                </c:pt>
                <c:pt idx="12">
                  <c:v>361</c:v>
                </c:pt>
              </c:numCache>
            </c:numRef>
          </c:val>
          <c:smooth val="0"/>
          <c:extLst>
            <c:ext xmlns:c16="http://schemas.microsoft.com/office/drawing/2014/chart" uri="{C3380CC4-5D6E-409C-BE32-E72D297353CC}">
              <c16:uniqueId val="{00000000-9EF3-41F1-8BD8-3198FE2FC1B4}"/>
            </c:ext>
          </c:extLst>
        </c:ser>
        <c:dLbls>
          <c:showLegendKey val="0"/>
          <c:showVal val="0"/>
          <c:showCatName val="0"/>
          <c:showSerName val="0"/>
          <c:showPercent val="0"/>
          <c:showBubbleSize val="0"/>
        </c:dLbls>
        <c:marker val="1"/>
        <c:smooth val="0"/>
        <c:axId val="341790176"/>
        <c:axId val="341790568"/>
      </c:lineChart>
      <c:catAx>
        <c:axId val="341790176"/>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90568"/>
        <c:crosses val="autoZero"/>
        <c:auto val="1"/>
        <c:lblAlgn val="ctr"/>
        <c:lblOffset val="100"/>
        <c:noMultiLvlLbl val="1"/>
      </c:catAx>
      <c:valAx>
        <c:axId val="341790568"/>
        <c:scaling>
          <c:orientation val="minMax"/>
          <c:max val="500"/>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yriad Pro" panose="020B0503030403020204"/>
                <a:ea typeface="+mn-ea"/>
                <a:cs typeface="+mn-cs"/>
              </a:defRPr>
            </a:pPr>
            <a:endParaRPr lang="en-US"/>
          </a:p>
        </c:txPr>
        <c:crossAx val="341790176"/>
        <c:crosses val="autoZero"/>
        <c:crossBetween val="between"/>
        <c:majorUnit val="150"/>
      </c:valAx>
      <c:spPr>
        <a:noFill/>
        <a:ln>
          <a:noFill/>
        </a:ln>
        <a:effectLst/>
      </c:spPr>
    </c:plotArea>
    <c:legend>
      <c:legendPos val="t"/>
      <c:layout>
        <c:manualLayout>
          <c:xMode val="edge"/>
          <c:yMode val="edge"/>
          <c:x val="0.16432655826558265"/>
          <c:y val="9.2733558960653953E-2"/>
          <c:w val="0.67134688346883464"/>
          <c:h val="0.1117778400173992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0.33652</cdr:x>
      <cdr:y>0.03009</cdr:y>
    </cdr:from>
    <cdr:to>
      <cdr:x>0.62684</cdr:x>
      <cdr:y>0.14362</cdr:y>
    </cdr:to>
    <cdr:sp macro="" textlink="">
      <cdr:nvSpPr>
        <cdr:cNvPr id="2" name="TextBox 1">
          <a:extLst xmlns:a="http://schemas.openxmlformats.org/drawingml/2006/main">
            <a:ext uri="{FF2B5EF4-FFF2-40B4-BE49-F238E27FC236}">
              <a16:creationId xmlns:a16="http://schemas.microsoft.com/office/drawing/2014/main" id="{A1FA2CA5-218A-4765-B42E-BB219DD718A4}"/>
            </a:ext>
          </a:extLst>
        </cdr:cNvPr>
        <cdr:cNvSpPr txBox="1"/>
      </cdr:nvSpPr>
      <cdr:spPr>
        <a:xfrm xmlns:a="http://schemas.openxmlformats.org/drawingml/2006/main">
          <a:off x="1217667" y="53615"/>
          <a:ext cx="1050493" cy="2023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solidFill>
                <a:srgbClr val="5B9BD5"/>
              </a:solidFill>
              <a:latin typeface="Myriad Pro" panose="020B0503030403020204"/>
            </a:rPr>
            <a:t>CAGR: 53%</a:t>
          </a:r>
        </a:p>
      </cdr:txBody>
    </cdr:sp>
  </cdr:relSizeAnchor>
</c:userShapes>
</file>

<file path=ppt/drawings/drawing2.xml><?xml version="1.0" encoding="utf-8"?>
<c:userShapes xmlns:c="http://schemas.openxmlformats.org/drawingml/2006/chart">
  <cdr:relSizeAnchor xmlns:cdr="http://schemas.openxmlformats.org/drawingml/2006/chartDrawing">
    <cdr:from>
      <cdr:x>0.29626</cdr:x>
      <cdr:y>0.017</cdr:y>
    </cdr:from>
    <cdr:to>
      <cdr:x>0.58658</cdr:x>
      <cdr:y>0.13054</cdr:y>
    </cdr:to>
    <cdr:sp macro="" textlink="">
      <cdr:nvSpPr>
        <cdr:cNvPr id="2" name="TextBox 1">
          <a:extLst xmlns:a="http://schemas.openxmlformats.org/drawingml/2006/main">
            <a:ext uri="{FF2B5EF4-FFF2-40B4-BE49-F238E27FC236}">
              <a16:creationId xmlns:a16="http://schemas.microsoft.com/office/drawing/2014/main" id="{13B6EC52-5249-4900-ADAE-E507568F539F}"/>
            </a:ext>
          </a:extLst>
        </cdr:cNvPr>
        <cdr:cNvSpPr txBox="1"/>
      </cdr:nvSpPr>
      <cdr:spPr>
        <a:xfrm xmlns:a="http://schemas.openxmlformats.org/drawingml/2006/main">
          <a:off x="1074915" y="29622"/>
          <a:ext cx="1053370" cy="1978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b="1" dirty="0">
              <a:solidFill>
                <a:srgbClr val="001F5F"/>
              </a:solidFill>
              <a:latin typeface="Myriad Pro" panose="020B0503030403020204"/>
            </a:rPr>
            <a:t>CAGR: 93%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85FE9A-BAA4-4786-BCF8-08C8A25611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2CC0D1D-48D0-43C8-9847-460C566D2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7343D4-7A5B-48D9-8D88-0FB893709A98}" type="datetimeFigureOut">
              <a:rPr lang="en-GB" smtClean="0"/>
              <a:t>08/11/2018</a:t>
            </a:fld>
            <a:endParaRPr lang="en-GB"/>
          </a:p>
        </p:txBody>
      </p:sp>
      <p:sp>
        <p:nvSpPr>
          <p:cNvPr id="4" name="Footer Placeholder 3">
            <a:extLst>
              <a:ext uri="{FF2B5EF4-FFF2-40B4-BE49-F238E27FC236}">
                <a16:creationId xmlns:a16="http://schemas.microsoft.com/office/drawing/2014/main" id="{B326BDB6-39A7-49D1-B337-C672AF4E78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62E869-1FC4-4837-8027-E41CCB4AF4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BA0C4E-041D-4AF5-BF92-7BF1B12E662C}" type="slidenum">
              <a:rPr lang="en-GB" smtClean="0"/>
              <a:t>‹#›</a:t>
            </a:fld>
            <a:endParaRPr lang="en-GB"/>
          </a:p>
        </p:txBody>
      </p:sp>
    </p:spTree>
    <p:extLst>
      <p:ext uri="{BB962C8B-B14F-4D97-AF65-F5344CB8AC3E}">
        <p14:creationId xmlns:p14="http://schemas.microsoft.com/office/powerpoint/2010/main" val="140347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DB58B-2A3E-0646-B262-594C48A0429E}" type="datetimeFigureOut">
              <a:rPr lang="en-US" smtClean="0"/>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A5427-0DFF-1244-8B21-62D3F2B50302}" type="slidenum">
              <a:rPr lang="en-US" smtClean="0"/>
              <a:t>‹#›</a:t>
            </a:fld>
            <a:endParaRPr lang="en-US"/>
          </a:p>
        </p:txBody>
      </p:sp>
    </p:spTree>
    <p:extLst>
      <p:ext uri="{BB962C8B-B14F-4D97-AF65-F5344CB8AC3E}">
        <p14:creationId xmlns:p14="http://schemas.microsoft.com/office/powerpoint/2010/main" val="182668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5427-0DFF-1244-8B21-62D3F2B50302}" type="slidenum">
              <a:rPr lang="en-US" smtClean="0"/>
              <a:t>4</a:t>
            </a:fld>
            <a:endParaRPr lang="en-US"/>
          </a:p>
        </p:txBody>
      </p:sp>
    </p:spTree>
    <p:extLst>
      <p:ext uri="{BB962C8B-B14F-4D97-AF65-F5344CB8AC3E}">
        <p14:creationId xmlns:p14="http://schemas.microsoft.com/office/powerpoint/2010/main" val="100374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23</a:t>
            </a:fld>
            <a:endParaRPr lang="en-US"/>
          </a:p>
        </p:txBody>
      </p:sp>
    </p:spTree>
    <p:extLst>
      <p:ext uri="{BB962C8B-B14F-4D97-AF65-F5344CB8AC3E}">
        <p14:creationId xmlns:p14="http://schemas.microsoft.com/office/powerpoint/2010/main" val="199901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24</a:t>
            </a:fld>
            <a:endParaRPr lang="en-US"/>
          </a:p>
        </p:txBody>
      </p:sp>
    </p:spTree>
    <p:extLst>
      <p:ext uri="{BB962C8B-B14F-4D97-AF65-F5344CB8AC3E}">
        <p14:creationId xmlns:p14="http://schemas.microsoft.com/office/powerpoint/2010/main" val="4254535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27</a:t>
            </a:fld>
            <a:endParaRPr lang="en-US"/>
          </a:p>
        </p:txBody>
      </p:sp>
    </p:spTree>
    <p:extLst>
      <p:ext uri="{BB962C8B-B14F-4D97-AF65-F5344CB8AC3E}">
        <p14:creationId xmlns:p14="http://schemas.microsoft.com/office/powerpoint/2010/main" val="1949465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29</a:t>
            </a:fld>
            <a:endParaRPr lang="en-US"/>
          </a:p>
        </p:txBody>
      </p:sp>
    </p:spTree>
    <p:extLst>
      <p:ext uri="{BB962C8B-B14F-4D97-AF65-F5344CB8AC3E}">
        <p14:creationId xmlns:p14="http://schemas.microsoft.com/office/powerpoint/2010/main" val="241108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5427-0DFF-1244-8B21-62D3F2B50302}" type="slidenum">
              <a:rPr lang="en-US" smtClean="0"/>
              <a:t>30</a:t>
            </a:fld>
            <a:endParaRPr lang="en-US"/>
          </a:p>
        </p:txBody>
      </p:sp>
    </p:spTree>
    <p:extLst>
      <p:ext uri="{BB962C8B-B14F-4D97-AF65-F5344CB8AC3E}">
        <p14:creationId xmlns:p14="http://schemas.microsoft.com/office/powerpoint/2010/main" val="405743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5427-0DFF-1244-8B21-62D3F2B50302}" type="slidenum">
              <a:rPr lang="en-US" smtClean="0"/>
              <a:t>31</a:t>
            </a:fld>
            <a:endParaRPr lang="en-US"/>
          </a:p>
        </p:txBody>
      </p:sp>
    </p:spTree>
    <p:extLst>
      <p:ext uri="{BB962C8B-B14F-4D97-AF65-F5344CB8AC3E}">
        <p14:creationId xmlns:p14="http://schemas.microsoft.com/office/powerpoint/2010/main" val="148961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5427-0DFF-1244-8B21-62D3F2B50302}" type="slidenum">
              <a:rPr lang="en-US" smtClean="0"/>
              <a:t>32</a:t>
            </a:fld>
            <a:endParaRPr lang="en-US"/>
          </a:p>
        </p:txBody>
      </p:sp>
    </p:spTree>
    <p:extLst>
      <p:ext uri="{BB962C8B-B14F-4D97-AF65-F5344CB8AC3E}">
        <p14:creationId xmlns:p14="http://schemas.microsoft.com/office/powerpoint/2010/main" val="266595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A5427-0DFF-1244-8B21-62D3F2B50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17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76225" indent="-138113">
              <a:buClr>
                <a:srgbClr val="003265"/>
              </a:buClr>
              <a:buFont typeface="Arial" charset="0"/>
              <a:buChar char="•"/>
            </a:pPr>
            <a:endParaRPr lang="en-GB" b="1" dirty="0">
              <a:latin typeface="+mn-lt"/>
            </a:endParaRPr>
          </a:p>
        </p:txBody>
      </p:sp>
      <p:sp>
        <p:nvSpPr>
          <p:cNvPr id="4" name="Slide Number Placeholder 3"/>
          <p:cNvSpPr>
            <a:spLocks noGrp="1"/>
          </p:cNvSpPr>
          <p:nvPr>
            <p:ph type="sldNum" sz="quarter" idx="10"/>
          </p:nvPr>
        </p:nvSpPr>
        <p:spPr/>
        <p:txBody>
          <a:bodyPr/>
          <a:lstStyle/>
          <a:p>
            <a:fld id="{0E3A5427-0DFF-1244-8B21-62D3F2B50302}" type="slidenum">
              <a:rPr lang="en-US" smtClean="0"/>
              <a:t>6</a:t>
            </a:fld>
            <a:endParaRPr lang="en-US"/>
          </a:p>
        </p:txBody>
      </p:sp>
    </p:spTree>
    <p:extLst>
      <p:ext uri="{BB962C8B-B14F-4D97-AF65-F5344CB8AC3E}">
        <p14:creationId xmlns:p14="http://schemas.microsoft.com/office/powerpoint/2010/main" val="378168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5427-0DFF-1244-8B21-62D3F2B50302}" type="slidenum">
              <a:rPr lang="en-US" smtClean="0"/>
              <a:t>15</a:t>
            </a:fld>
            <a:endParaRPr lang="en-US"/>
          </a:p>
        </p:txBody>
      </p:sp>
    </p:spTree>
    <p:extLst>
      <p:ext uri="{BB962C8B-B14F-4D97-AF65-F5344CB8AC3E}">
        <p14:creationId xmlns:p14="http://schemas.microsoft.com/office/powerpoint/2010/main" val="318591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8112" indent="0">
              <a:buClr>
                <a:srgbClr val="003265"/>
              </a:buClr>
              <a:buFont typeface="Arial" charset="0"/>
              <a:buNone/>
            </a:pPr>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16</a:t>
            </a:fld>
            <a:endParaRPr lang="en-US"/>
          </a:p>
        </p:txBody>
      </p:sp>
    </p:spTree>
    <p:extLst>
      <p:ext uri="{BB962C8B-B14F-4D97-AF65-F5344CB8AC3E}">
        <p14:creationId xmlns:p14="http://schemas.microsoft.com/office/powerpoint/2010/main" val="386955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17</a:t>
            </a:fld>
            <a:endParaRPr lang="en-US"/>
          </a:p>
        </p:txBody>
      </p:sp>
    </p:spTree>
    <p:extLst>
      <p:ext uri="{BB962C8B-B14F-4D97-AF65-F5344CB8AC3E}">
        <p14:creationId xmlns:p14="http://schemas.microsoft.com/office/powerpoint/2010/main" val="78222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18</a:t>
            </a:fld>
            <a:endParaRPr lang="en-US"/>
          </a:p>
        </p:txBody>
      </p:sp>
    </p:spTree>
    <p:extLst>
      <p:ext uri="{BB962C8B-B14F-4D97-AF65-F5344CB8AC3E}">
        <p14:creationId xmlns:p14="http://schemas.microsoft.com/office/powerpoint/2010/main" val="30162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19</a:t>
            </a:fld>
            <a:endParaRPr lang="en-US"/>
          </a:p>
        </p:txBody>
      </p:sp>
    </p:spTree>
    <p:extLst>
      <p:ext uri="{BB962C8B-B14F-4D97-AF65-F5344CB8AC3E}">
        <p14:creationId xmlns:p14="http://schemas.microsoft.com/office/powerpoint/2010/main" val="10730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5427-0DFF-1244-8B21-62D3F2B50302}" type="slidenum">
              <a:rPr lang="en-US" smtClean="0"/>
              <a:t>21</a:t>
            </a:fld>
            <a:endParaRPr lang="en-US"/>
          </a:p>
        </p:txBody>
      </p:sp>
    </p:spTree>
    <p:extLst>
      <p:ext uri="{BB962C8B-B14F-4D97-AF65-F5344CB8AC3E}">
        <p14:creationId xmlns:p14="http://schemas.microsoft.com/office/powerpoint/2010/main" val="53181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3A5427-0DFF-1244-8B21-62D3F2B50302}" type="slidenum">
              <a:rPr lang="en-US" smtClean="0"/>
              <a:t>22</a:t>
            </a:fld>
            <a:endParaRPr lang="en-US"/>
          </a:p>
        </p:txBody>
      </p:sp>
    </p:spTree>
    <p:extLst>
      <p:ext uri="{BB962C8B-B14F-4D97-AF65-F5344CB8AC3E}">
        <p14:creationId xmlns:p14="http://schemas.microsoft.com/office/powerpoint/2010/main" val="280933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6902" y="6230688"/>
            <a:ext cx="335973"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7" name="object 2"/>
          <p:cNvSpPr/>
          <p:nvPr userDrawn="1"/>
        </p:nvSpPr>
        <p:spPr>
          <a:xfrm>
            <a:off x="5887616" y="2211698"/>
            <a:ext cx="6304383" cy="1363129"/>
          </a:xfrm>
          <a:custGeom>
            <a:avLst/>
            <a:gdLst/>
            <a:ahLst/>
            <a:cxnLst/>
            <a:rect l="l" t="t" r="r" b="b"/>
            <a:pathLst>
              <a:path w="16230600" h="2247900">
                <a:moveTo>
                  <a:pt x="0" y="2247889"/>
                </a:moveTo>
                <a:lnTo>
                  <a:pt x="16230291" y="2247889"/>
                </a:lnTo>
                <a:lnTo>
                  <a:pt x="16230291" y="0"/>
                </a:lnTo>
                <a:lnTo>
                  <a:pt x="0" y="0"/>
                </a:lnTo>
                <a:lnTo>
                  <a:pt x="0" y="2247889"/>
                </a:lnTo>
                <a:close/>
              </a:path>
            </a:pathLst>
          </a:custGeom>
          <a:solidFill>
            <a:srgbClr val="00174A"/>
          </a:solidFill>
        </p:spPr>
        <p:txBody>
          <a:bodyPr wrap="square" lIns="0" tIns="0" rIns="0" bIns="0" rtlCol="0"/>
          <a:lstStyle/>
          <a:p>
            <a:endParaRPr sz="1092" dirty="0">
              <a:latin typeface="Myriad Pro" panose="020B0503030403020204"/>
            </a:endParaRPr>
          </a:p>
        </p:txBody>
      </p:sp>
      <p:sp>
        <p:nvSpPr>
          <p:cNvPr id="10" name="object 14">
            <a:extLst>
              <a:ext uri="{FF2B5EF4-FFF2-40B4-BE49-F238E27FC236}">
                <a16:creationId xmlns:a16="http://schemas.microsoft.com/office/drawing/2014/main" id="{29A65AA2-8E67-4C7F-B7CE-0F621DA03FEB}"/>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2" name="object 16">
            <a:extLst>
              <a:ext uri="{FF2B5EF4-FFF2-40B4-BE49-F238E27FC236}">
                <a16:creationId xmlns:a16="http://schemas.microsoft.com/office/drawing/2014/main" id="{6C2C02D0-4BD9-47B5-B756-7A79B0B25B07}"/>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4" name="Straight Connector 13"/>
          <p:cNvCxnSpPr>
            <a:cxnSpLocks/>
            <a:stCxn id="10" idx="3"/>
            <a:endCxn id="10" idx="3"/>
          </p:cNvCxnSpPr>
          <p:nvPr userDrawn="1"/>
        </p:nvCxnSpPr>
        <p:spPr>
          <a:xfrm>
            <a:off x="1854184" y="64867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3"/>
          </p:nvPr>
        </p:nvSpPr>
        <p:spPr>
          <a:xfrm>
            <a:off x="6609931" y="2431518"/>
            <a:ext cx="5188113" cy="497950"/>
          </a:xfrm>
        </p:spPr>
        <p:txBody>
          <a:bodyPr>
            <a:normAutofit/>
          </a:bodyPr>
          <a:lstStyle>
            <a:lvl1pPr marL="0" indent="0">
              <a:buFontTx/>
              <a:buNone/>
              <a:defRPr sz="240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26" name="Text Placeholder 25"/>
          <p:cNvSpPr>
            <a:spLocks noGrp="1"/>
          </p:cNvSpPr>
          <p:nvPr>
            <p:ph type="body" sz="quarter" idx="14"/>
          </p:nvPr>
        </p:nvSpPr>
        <p:spPr>
          <a:xfrm>
            <a:off x="6609931" y="2980798"/>
            <a:ext cx="5188113" cy="372001"/>
          </a:xfrm>
        </p:spPr>
        <p:txBody>
          <a:bodyPr>
            <a:normAutofit/>
          </a:bodyPr>
          <a:lstStyle>
            <a:lvl1pPr marL="0" indent="0">
              <a:buFontTx/>
              <a:buNone/>
              <a:defRPr sz="1200">
                <a:solidFill>
                  <a:schemeClr val="bg1"/>
                </a:solidFill>
              </a:defRPr>
            </a:lvl1pPr>
          </a:lstStyle>
          <a:p>
            <a:pPr lvl="0"/>
            <a:r>
              <a:rPr lang="en-US" dirty="0"/>
              <a:t>Click to edit Master text styles</a:t>
            </a:r>
          </a:p>
        </p:txBody>
      </p:sp>
      <p:sp>
        <p:nvSpPr>
          <p:cNvPr id="11" name="Rectangle 10"/>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456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ext Placeholder 16"/>
          <p:cNvSpPr>
            <a:spLocks noGrp="1"/>
          </p:cNvSpPr>
          <p:nvPr>
            <p:ph type="body" sz="quarter" idx="13"/>
          </p:nvPr>
        </p:nvSpPr>
        <p:spPr>
          <a:xfrm>
            <a:off x="3660775" y="6366152"/>
            <a:ext cx="7446963" cy="363645"/>
          </a:xfrm>
        </p:spPr>
        <p:txBody>
          <a:bodyPr>
            <a:normAutofit/>
          </a:bodyPr>
          <a:lstStyle>
            <a:lvl1pPr marL="0" indent="0">
              <a:buFontTx/>
              <a:buNone/>
              <a:defRPr sz="1000">
                <a:solidFill>
                  <a:srgbClr val="003265"/>
                </a:solidFill>
                <a:latin typeface="Myriad Pro" charset="0"/>
                <a:ea typeface="Myriad Pro" charset="0"/>
                <a:cs typeface="Myriad Pro" charset="0"/>
              </a:defRPr>
            </a:lvl1pPr>
          </a:lstStyle>
          <a:p>
            <a:pPr lvl="0"/>
            <a:r>
              <a:rPr lang="en-US" dirty="0"/>
              <a:t>Click to edit Master text styles</a:t>
            </a:r>
          </a:p>
        </p:txBody>
      </p:sp>
      <p:sp>
        <p:nvSpPr>
          <p:cNvPr id="15" name="Rectangle 14"/>
          <p:cNvSpPr/>
          <p:nvPr userDrawn="1"/>
        </p:nvSpPr>
        <p:spPr>
          <a:xfrm>
            <a:off x="0" y="319433"/>
            <a:ext cx="145774" cy="1099932"/>
          </a:xfrm>
          <a:prstGeom prst="rect">
            <a:avLst/>
          </a:prstGeom>
          <a:solidFill>
            <a:srgbClr val="00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265"/>
              </a:solidFill>
            </a:endParaRPr>
          </a:p>
        </p:txBody>
      </p:sp>
      <p:sp>
        <p:nvSpPr>
          <p:cNvPr id="19" name="Chart Placeholder 18"/>
          <p:cNvSpPr>
            <a:spLocks noGrp="1"/>
          </p:cNvSpPr>
          <p:nvPr>
            <p:ph type="chart" sz="quarter" idx="14"/>
          </p:nvPr>
        </p:nvSpPr>
        <p:spPr>
          <a:xfrm>
            <a:off x="1873402" y="1903392"/>
            <a:ext cx="3006436" cy="1772975"/>
          </a:xfrm>
        </p:spPr>
        <p:txBody>
          <a:bodyPr/>
          <a:lstStyle/>
          <a:p>
            <a:endParaRPr lang="en-US" dirty="0"/>
          </a:p>
        </p:txBody>
      </p:sp>
      <p:sp>
        <p:nvSpPr>
          <p:cNvPr id="22" name="Text Placeholder 21"/>
          <p:cNvSpPr>
            <a:spLocks noGrp="1"/>
          </p:cNvSpPr>
          <p:nvPr>
            <p:ph type="body" sz="quarter" idx="16"/>
          </p:nvPr>
        </p:nvSpPr>
        <p:spPr>
          <a:xfrm>
            <a:off x="1873402" y="1436897"/>
            <a:ext cx="3006436" cy="322627"/>
          </a:xfrm>
        </p:spPr>
        <p:txBody>
          <a:bodyPr>
            <a:normAutofit/>
          </a:bodyPr>
          <a:lstStyle>
            <a:lvl1pPr marL="0" indent="0">
              <a:buFontTx/>
              <a:buNone/>
              <a:defRPr sz="1200" b="1">
                <a:solidFill>
                  <a:srgbClr val="003265"/>
                </a:solidFill>
              </a:defRPr>
            </a:lvl1pPr>
          </a:lstStyle>
          <a:p>
            <a:pPr lvl="0"/>
            <a:r>
              <a:rPr lang="en-US" dirty="0"/>
              <a:t>Click to edit Master text styles</a:t>
            </a:r>
          </a:p>
        </p:txBody>
      </p:sp>
      <p:sp>
        <p:nvSpPr>
          <p:cNvPr id="20" name="Text Placeholder 21"/>
          <p:cNvSpPr>
            <a:spLocks noGrp="1"/>
          </p:cNvSpPr>
          <p:nvPr>
            <p:ph type="body" sz="quarter" idx="18"/>
          </p:nvPr>
        </p:nvSpPr>
        <p:spPr>
          <a:xfrm>
            <a:off x="1873402" y="3919588"/>
            <a:ext cx="3006436" cy="322627"/>
          </a:xfrm>
        </p:spPr>
        <p:txBody>
          <a:bodyPr>
            <a:normAutofit/>
          </a:bodyPr>
          <a:lstStyle>
            <a:lvl1pPr marL="0" indent="0">
              <a:buFontTx/>
              <a:buNone/>
              <a:defRPr sz="1200" b="1">
                <a:solidFill>
                  <a:srgbClr val="003265"/>
                </a:solidFill>
              </a:defRPr>
            </a:lvl1pPr>
          </a:lstStyle>
          <a:p>
            <a:pPr lvl="0"/>
            <a:r>
              <a:rPr lang="en-US" dirty="0"/>
              <a:t>Click to edit Master text styles</a:t>
            </a:r>
          </a:p>
        </p:txBody>
      </p:sp>
      <p:sp>
        <p:nvSpPr>
          <p:cNvPr id="27" name="Chart Placeholder 18"/>
          <p:cNvSpPr>
            <a:spLocks noGrp="1"/>
          </p:cNvSpPr>
          <p:nvPr>
            <p:ph type="chart" sz="quarter" idx="21"/>
          </p:nvPr>
        </p:nvSpPr>
        <p:spPr>
          <a:xfrm>
            <a:off x="1873402" y="4433331"/>
            <a:ext cx="3006436" cy="1772975"/>
          </a:xfrm>
        </p:spPr>
        <p:txBody>
          <a:bodyPr/>
          <a:lstStyle/>
          <a:p>
            <a:endParaRPr lang="en-US" dirty="0"/>
          </a:p>
        </p:txBody>
      </p:sp>
      <p:sp>
        <p:nvSpPr>
          <p:cNvPr id="28" name="Chart Placeholder 18"/>
          <p:cNvSpPr>
            <a:spLocks noGrp="1"/>
          </p:cNvSpPr>
          <p:nvPr>
            <p:ph type="chart" sz="quarter" idx="22"/>
          </p:nvPr>
        </p:nvSpPr>
        <p:spPr>
          <a:xfrm>
            <a:off x="6301554" y="1903392"/>
            <a:ext cx="3006436" cy="1772975"/>
          </a:xfrm>
        </p:spPr>
        <p:txBody>
          <a:bodyPr/>
          <a:lstStyle/>
          <a:p>
            <a:endParaRPr lang="en-US" dirty="0"/>
          </a:p>
        </p:txBody>
      </p:sp>
      <p:sp>
        <p:nvSpPr>
          <p:cNvPr id="29" name="Text Placeholder 21"/>
          <p:cNvSpPr>
            <a:spLocks noGrp="1"/>
          </p:cNvSpPr>
          <p:nvPr>
            <p:ph type="body" sz="quarter" idx="23"/>
          </p:nvPr>
        </p:nvSpPr>
        <p:spPr>
          <a:xfrm>
            <a:off x="6301555" y="1436897"/>
            <a:ext cx="3006436" cy="322627"/>
          </a:xfrm>
        </p:spPr>
        <p:txBody>
          <a:bodyPr>
            <a:normAutofit/>
          </a:bodyPr>
          <a:lstStyle>
            <a:lvl1pPr marL="0" indent="0">
              <a:buFontTx/>
              <a:buNone/>
              <a:defRPr sz="1200" b="1">
                <a:solidFill>
                  <a:srgbClr val="003265"/>
                </a:solidFill>
              </a:defRPr>
            </a:lvl1pPr>
          </a:lstStyle>
          <a:p>
            <a:pPr lvl="0"/>
            <a:r>
              <a:rPr lang="en-US" dirty="0"/>
              <a:t>Click to edit Master text styles</a:t>
            </a:r>
          </a:p>
        </p:txBody>
      </p:sp>
      <p:sp>
        <p:nvSpPr>
          <p:cNvPr id="4" name="Text Placeholder 3"/>
          <p:cNvSpPr>
            <a:spLocks noGrp="1"/>
          </p:cNvSpPr>
          <p:nvPr>
            <p:ph type="body" sz="quarter" idx="24"/>
          </p:nvPr>
        </p:nvSpPr>
        <p:spPr>
          <a:xfrm>
            <a:off x="6301359" y="3919587"/>
            <a:ext cx="3006725" cy="2266669"/>
          </a:xfrm>
        </p:spPr>
        <p:txBody>
          <a:bodyPr>
            <a:normAutofit/>
          </a:bodyPr>
          <a:lstStyle>
            <a:lvl1pPr marL="228600" indent="-228600">
              <a:buClr>
                <a:srgbClr val="003265"/>
              </a:buClr>
              <a:buFont typeface="Arial" charset="0"/>
              <a:buChar char="•"/>
              <a:defRPr sz="1100">
                <a:latin typeface="Myriad Pro" charset="0"/>
                <a:ea typeface="Myriad Pro" charset="0"/>
                <a:cs typeface="Myriad Pro" charset="0"/>
              </a:defRPr>
            </a:lvl1pPr>
          </a:lstStyle>
          <a:p>
            <a:pPr lvl="0"/>
            <a:r>
              <a:rPr lang="en-US" dirty="0"/>
              <a:t>Click to edit Master text styles</a:t>
            </a:r>
          </a:p>
        </p:txBody>
      </p:sp>
      <p:sp>
        <p:nvSpPr>
          <p:cNvPr id="17" name="object 14">
            <a:extLst>
              <a:ext uri="{FF2B5EF4-FFF2-40B4-BE49-F238E27FC236}">
                <a16:creationId xmlns:a16="http://schemas.microsoft.com/office/drawing/2014/main" id="{250EC5EA-8896-4549-BFAA-D5D6040DE52E}"/>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8" name="object 16">
            <a:extLst>
              <a:ext uri="{FF2B5EF4-FFF2-40B4-BE49-F238E27FC236}">
                <a16:creationId xmlns:a16="http://schemas.microsoft.com/office/drawing/2014/main" id="{53F3696B-EC00-485B-B2C2-D7B7AE102482}"/>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21" name="Straight Connector 20">
            <a:extLst>
              <a:ext uri="{FF2B5EF4-FFF2-40B4-BE49-F238E27FC236}">
                <a16:creationId xmlns:a16="http://schemas.microsoft.com/office/drawing/2014/main" id="{4CCDC502-358B-4142-A060-F94C525F4B8C}"/>
              </a:ext>
            </a:extLst>
          </p:cNvPr>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8D68A264-A379-4871-A0EC-5980F6261336}"/>
              </a:ext>
            </a:extLst>
          </p:cNvPr>
          <p:cNvSpPr>
            <a:spLocks noGrp="1"/>
          </p:cNvSpPr>
          <p:nvPr>
            <p:ph type="sldNum" sz="quarter" idx="12"/>
          </p:nvPr>
        </p:nvSpPr>
        <p:spPr>
          <a:xfrm>
            <a:off x="11506903" y="6351600"/>
            <a:ext cx="454378"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cxnSp>
        <p:nvCxnSpPr>
          <p:cNvPr id="24" name="Straight Connector 23">
            <a:extLst>
              <a:ext uri="{FF2B5EF4-FFF2-40B4-BE49-F238E27FC236}">
                <a16:creationId xmlns:a16="http://schemas.microsoft.com/office/drawing/2014/main" id="{551C4851-D0AD-49C9-9ABE-EAD98FCF9EFC}"/>
              </a:ext>
            </a:extLst>
          </p:cNvPr>
          <p:cNvCxnSpPr/>
          <p:nvPr userDrawn="1"/>
        </p:nvCxnSpPr>
        <p:spPr>
          <a:xfrm>
            <a:off x="1873402" y="1219202"/>
            <a:ext cx="9505798"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F28B3248-0BC6-489F-A082-DE25C5DB716F}"/>
              </a:ext>
            </a:extLst>
          </p:cNvPr>
          <p:cNvSpPr>
            <a:spLocks noGrp="1"/>
          </p:cNvSpPr>
          <p:nvPr>
            <p:ph type="title"/>
          </p:nvPr>
        </p:nvSpPr>
        <p:spPr>
          <a:xfrm>
            <a:off x="1858754" y="606425"/>
            <a:ext cx="7285245" cy="717951"/>
          </a:xfrm>
        </p:spPr>
        <p:txBody>
          <a:bodyPr>
            <a:normAutofit/>
          </a:bodyPr>
          <a:lstStyle>
            <a:lvl1pPr>
              <a:defRPr sz="2400">
                <a:solidFill>
                  <a:srgbClr val="003265"/>
                </a:solidFill>
                <a:latin typeface="Myriad Pro" panose="020B0503030403020204"/>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1" name="Straight Connector 10"/>
          <p:cNvCxnSpPr/>
          <p:nvPr userDrawn="1"/>
        </p:nvCxnSpPr>
        <p:spPr>
          <a:xfrm>
            <a:off x="1873402" y="1219202"/>
            <a:ext cx="9505798"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319433"/>
            <a:ext cx="145774" cy="1099932"/>
          </a:xfrm>
          <a:prstGeom prst="rect">
            <a:avLst/>
          </a:prstGeom>
          <a:solidFill>
            <a:srgbClr val="00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265"/>
              </a:solidFill>
            </a:endParaRPr>
          </a:p>
        </p:txBody>
      </p:sp>
      <p:sp>
        <p:nvSpPr>
          <p:cNvPr id="14" name="Table Placeholder 13"/>
          <p:cNvSpPr>
            <a:spLocks noGrp="1"/>
          </p:cNvSpPr>
          <p:nvPr>
            <p:ph type="tbl" sz="quarter" idx="13"/>
          </p:nvPr>
        </p:nvSpPr>
        <p:spPr>
          <a:xfrm>
            <a:off x="1868802" y="1419365"/>
            <a:ext cx="5054110" cy="4787759"/>
          </a:xfrm>
        </p:spPr>
        <p:txBody>
          <a:bodyPr/>
          <a:lstStyle/>
          <a:p>
            <a:endParaRPr lang="en-US" dirty="0"/>
          </a:p>
        </p:txBody>
      </p:sp>
      <p:sp>
        <p:nvSpPr>
          <p:cNvPr id="16" name="Text Placeholder 15"/>
          <p:cNvSpPr>
            <a:spLocks noGrp="1"/>
          </p:cNvSpPr>
          <p:nvPr>
            <p:ph type="body" sz="quarter" idx="14"/>
          </p:nvPr>
        </p:nvSpPr>
        <p:spPr>
          <a:xfrm>
            <a:off x="7222602" y="1419365"/>
            <a:ext cx="4146550" cy="4787756"/>
          </a:xfrm>
        </p:spPr>
        <p:txBody>
          <a:bodyPr>
            <a:normAutofit/>
          </a:bodyPr>
          <a:lstStyle>
            <a:lvl1pPr marL="228600" indent="-228600">
              <a:buClr>
                <a:srgbClr val="003265"/>
              </a:buClr>
              <a:buFont typeface="Arial" charset="0"/>
              <a:buChar char="•"/>
              <a:defRPr sz="1100">
                <a:solidFill>
                  <a:schemeClr val="tx1"/>
                </a:solidFill>
              </a:defRPr>
            </a:lvl1pPr>
          </a:lstStyle>
          <a:p>
            <a:pPr lvl="0"/>
            <a:r>
              <a:rPr lang="en-US" dirty="0"/>
              <a:t>Click to edit Master text styles</a:t>
            </a:r>
          </a:p>
        </p:txBody>
      </p:sp>
      <p:sp>
        <p:nvSpPr>
          <p:cNvPr id="19" name="Text Placeholder 16"/>
          <p:cNvSpPr>
            <a:spLocks noGrp="1"/>
          </p:cNvSpPr>
          <p:nvPr>
            <p:ph type="body" sz="quarter" idx="15"/>
          </p:nvPr>
        </p:nvSpPr>
        <p:spPr>
          <a:xfrm>
            <a:off x="3660775" y="6366152"/>
            <a:ext cx="7446963" cy="363645"/>
          </a:xfrm>
        </p:spPr>
        <p:txBody>
          <a:bodyPr>
            <a:normAutofit/>
          </a:bodyPr>
          <a:lstStyle>
            <a:lvl1pPr marL="0" indent="0">
              <a:buFontTx/>
              <a:buNone/>
              <a:defRPr sz="1000">
                <a:solidFill>
                  <a:srgbClr val="003265"/>
                </a:solidFill>
                <a:latin typeface="Myriad Pro" charset="0"/>
                <a:ea typeface="Myriad Pro" charset="0"/>
                <a:cs typeface="Myriad Pro" charset="0"/>
              </a:defRPr>
            </a:lvl1pPr>
          </a:lstStyle>
          <a:p>
            <a:pPr lvl="0"/>
            <a:r>
              <a:rPr lang="en-US" dirty="0"/>
              <a:t>Click to edit Master text styles</a:t>
            </a:r>
          </a:p>
        </p:txBody>
      </p:sp>
      <p:sp>
        <p:nvSpPr>
          <p:cNvPr id="20" name="Title 1"/>
          <p:cNvSpPr>
            <a:spLocks noGrp="1"/>
          </p:cNvSpPr>
          <p:nvPr>
            <p:ph type="title"/>
          </p:nvPr>
        </p:nvSpPr>
        <p:spPr>
          <a:xfrm>
            <a:off x="1858754" y="606425"/>
            <a:ext cx="7285245" cy="717951"/>
          </a:xfrm>
        </p:spPr>
        <p:txBody>
          <a:bodyPr>
            <a:normAutofit/>
          </a:bodyPr>
          <a:lstStyle>
            <a:lvl1pPr>
              <a:defRPr sz="2400">
                <a:solidFill>
                  <a:srgbClr val="003265"/>
                </a:solidFill>
                <a:latin typeface="Myriad Pro" panose="020B0503030403020204"/>
              </a:defRPr>
            </a:lvl1pPr>
          </a:lstStyle>
          <a:p>
            <a:r>
              <a:rPr lang="en-US" dirty="0"/>
              <a:t>Click to edit Master title style</a:t>
            </a:r>
          </a:p>
        </p:txBody>
      </p:sp>
      <p:sp>
        <p:nvSpPr>
          <p:cNvPr id="13" name="object 14">
            <a:extLst>
              <a:ext uri="{FF2B5EF4-FFF2-40B4-BE49-F238E27FC236}">
                <a16:creationId xmlns:a16="http://schemas.microsoft.com/office/drawing/2014/main" id="{7826A1F8-189B-4C56-BCB2-ED0AA15FBC12}"/>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5" name="object 16">
            <a:extLst>
              <a:ext uri="{FF2B5EF4-FFF2-40B4-BE49-F238E27FC236}">
                <a16:creationId xmlns:a16="http://schemas.microsoft.com/office/drawing/2014/main" id="{7F74BCAA-149B-4B18-8DA1-A7BDA7293611}"/>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7" name="Straight Connector 16">
            <a:extLst>
              <a:ext uri="{FF2B5EF4-FFF2-40B4-BE49-F238E27FC236}">
                <a16:creationId xmlns:a16="http://schemas.microsoft.com/office/drawing/2014/main" id="{4AB88C0C-C0D9-4CD1-A586-AA340C5C5864}"/>
              </a:ext>
            </a:extLst>
          </p:cNvPr>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0E56C8D-C465-42C3-9E5E-3C50F1E0F279}"/>
              </a:ext>
            </a:extLst>
          </p:cNvPr>
          <p:cNvSpPr>
            <a:spLocks noGrp="1"/>
          </p:cNvSpPr>
          <p:nvPr>
            <p:ph type="sldNum" sz="quarter" idx="12"/>
          </p:nvPr>
        </p:nvSpPr>
        <p:spPr>
          <a:xfrm>
            <a:off x="11506903" y="6351600"/>
            <a:ext cx="454378"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Tree>
    <p:extLst>
      <p:ext uri="{BB962C8B-B14F-4D97-AF65-F5344CB8AC3E}">
        <p14:creationId xmlns:p14="http://schemas.microsoft.com/office/powerpoint/2010/main" val="193825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11" name="Straight Connector 10"/>
          <p:cNvCxnSpPr/>
          <p:nvPr userDrawn="1"/>
        </p:nvCxnSpPr>
        <p:spPr>
          <a:xfrm>
            <a:off x="1873402" y="1219202"/>
            <a:ext cx="9505798"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319433"/>
            <a:ext cx="145774" cy="1099932"/>
          </a:xfrm>
          <a:prstGeom prst="rect">
            <a:avLst/>
          </a:prstGeom>
          <a:solidFill>
            <a:srgbClr val="00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265"/>
              </a:solidFill>
            </a:endParaRPr>
          </a:p>
        </p:txBody>
      </p:sp>
      <p:sp>
        <p:nvSpPr>
          <p:cNvPr id="16" name="Text Placeholder 15"/>
          <p:cNvSpPr>
            <a:spLocks noGrp="1"/>
          </p:cNvSpPr>
          <p:nvPr>
            <p:ph type="body" sz="quarter" idx="14"/>
          </p:nvPr>
        </p:nvSpPr>
        <p:spPr>
          <a:xfrm>
            <a:off x="7213600" y="1419365"/>
            <a:ext cx="4146550" cy="4787760"/>
          </a:xfrm>
        </p:spPr>
        <p:txBody>
          <a:bodyPr>
            <a:normAutofit/>
          </a:bodyPr>
          <a:lstStyle>
            <a:lvl1pPr marL="228600" indent="-228600">
              <a:lnSpc>
                <a:spcPct val="100000"/>
              </a:lnSpc>
              <a:buClr>
                <a:srgbClr val="003265"/>
              </a:buClr>
              <a:buFont typeface="Arial" charset="0"/>
              <a:buChar char="•"/>
              <a:defRPr sz="1100">
                <a:solidFill>
                  <a:schemeClr val="tx1"/>
                </a:solidFill>
              </a:defRPr>
            </a:lvl1pPr>
          </a:lstStyle>
          <a:p>
            <a:pPr lvl="0"/>
            <a:r>
              <a:rPr lang="en-US" dirty="0"/>
              <a:t>Click to edit Master text styles</a:t>
            </a:r>
          </a:p>
        </p:txBody>
      </p:sp>
      <p:sp>
        <p:nvSpPr>
          <p:cNvPr id="13" name="Text Placeholder 15"/>
          <p:cNvSpPr>
            <a:spLocks noGrp="1"/>
          </p:cNvSpPr>
          <p:nvPr>
            <p:ph type="body" sz="quarter" idx="15"/>
          </p:nvPr>
        </p:nvSpPr>
        <p:spPr>
          <a:xfrm>
            <a:off x="1873402" y="1419365"/>
            <a:ext cx="4146550" cy="4787760"/>
          </a:xfrm>
        </p:spPr>
        <p:txBody>
          <a:bodyPr>
            <a:normAutofit/>
          </a:bodyPr>
          <a:lstStyle>
            <a:lvl1pPr marL="228600" indent="-228600">
              <a:buClr>
                <a:srgbClr val="003265"/>
              </a:buClr>
              <a:buFont typeface="Arial" charset="0"/>
              <a:buChar char="•"/>
              <a:defRPr sz="1100">
                <a:solidFill>
                  <a:schemeClr val="tx1"/>
                </a:solidFill>
              </a:defRPr>
            </a:lvl1pPr>
          </a:lstStyle>
          <a:p>
            <a:pPr lvl="0"/>
            <a:r>
              <a:rPr lang="en-US" dirty="0"/>
              <a:t>Click to edit Master text styles</a:t>
            </a:r>
          </a:p>
        </p:txBody>
      </p:sp>
      <p:sp>
        <p:nvSpPr>
          <p:cNvPr id="15" name="Text Placeholder 16"/>
          <p:cNvSpPr>
            <a:spLocks noGrp="1"/>
          </p:cNvSpPr>
          <p:nvPr>
            <p:ph type="body" sz="quarter" idx="13"/>
          </p:nvPr>
        </p:nvSpPr>
        <p:spPr>
          <a:xfrm>
            <a:off x="3660775" y="6366152"/>
            <a:ext cx="7446963" cy="363645"/>
          </a:xfrm>
        </p:spPr>
        <p:txBody>
          <a:bodyPr>
            <a:normAutofit/>
          </a:bodyPr>
          <a:lstStyle>
            <a:lvl1pPr marL="0" indent="0">
              <a:buFontTx/>
              <a:buNone/>
              <a:defRPr sz="1000">
                <a:solidFill>
                  <a:srgbClr val="003265"/>
                </a:solidFill>
                <a:latin typeface="Myriad Pro" charset="0"/>
                <a:ea typeface="Myriad Pro" charset="0"/>
                <a:cs typeface="Myriad Pro" charset="0"/>
              </a:defRPr>
            </a:lvl1pPr>
          </a:lstStyle>
          <a:p>
            <a:pPr lvl="0"/>
            <a:r>
              <a:rPr lang="en-US" dirty="0"/>
              <a:t>Click to edit Master text styles</a:t>
            </a:r>
          </a:p>
        </p:txBody>
      </p:sp>
      <p:sp>
        <p:nvSpPr>
          <p:cNvPr id="17" name="Title 1"/>
          <p:cNvSpPr>
            <a:spLocks noGrp="1"/>
          </p:cNvSpPr>
          <p:nvPr>
            <p:ph type="title"/>
          </p:nvPr>
        </p:nvSpPr>
        <p:spPr>
          <a:xfrm>
            <a:off x="1858754" y="606425"/>
            <a:ext cx="7285245" cy="717951"/>
          </a:xfrm>
        </p:spPr>
        <p:txBody>
          <a:bodyPr>
            <a:normAutofit/>
          </a:bodyPr>
          <a:lstStyle>
            <a:lvl1pPr>
              <a:defRPr sz="2400">
                <a:solidFill>
                  <a:srgbClr val="003265"/>
                </a:solidFill>
                <a:latin typeface="Myriad Pro" panose="020B0503030403020204"/>
              </a:defRPr>
            </a:lvl1pPr>
          </a:lstStyle>
          <a:p>
            <a:r>
              <a:rPr lang="en-US" dirty="0"/>
              <a:t>Click to edit Master title style</a:t>
            </a:r>
          </a:p>
        </p:txBody>
      </p:sp>
      <p:sp>
        <p:nvSpPr>
          <p:cNvPr id="14" name="object 14">
            <a:extLst>
              <a:ext uri="{FF2B5EF4-FFF2-40B4-BE49-F238E27FC236}">
                <a16:creationId xmlns:a16="http://schemas.microsoft.com/office/drawing/2014/main" id="{4BD8DF4C-AFD3-41CA-A0E3-E1A00D5D355E}"/>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8" name="object 16">
            <a:extLst>
              <a:ext uri="{FF2B5EF4-FFF2-40B4-BE49-F238E27FC236}">
                <a16:creationId xmlns:a16="http://schemas.microsoft.com/office/drawing/2014/main" id="{EF122725-FE54-4171-B90E-A53C7A2A6DFF}"/>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9" name="Straight Connector 18">
            <a:extLst>
              <a:ext uri="{FF2B5EF4-FFF2-40B4-BE49-F238E27FC236}">
                <a16:creationId xmlns:a16="http://schemas.microsoft.com/office/drawing/2014/main" id="{AA8FF78A-A65B-4FE6-9C9A-99D28DF26D17}"/>
              </a:ext>
            </a:extLst>
          </p:cNvPr>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CB891110-FDF0-4646-9720-1DB341236BD0}"/>
              </a:ext>
            </a:extLst>
          </p:cNvPr>
          <p:cNvSpPr>
            <a:spLocks noGrp="1"/>
          </p:cNvSpPr>
          <p:nvPr>
            <p:ph type="sldNum" sz="quarter" idx="12"/>
          </p:nvPr>
        </p:nvSpPr>
        <p:spPr>
          <a:xfrm>
            <a:off x="11506903" y="6351600"/>
            <a:ext cx="454378"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pic>
        <p:nvPicPr>
          <p:cNvPr id="19" name="2.png" descr="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712" y="-42466"/>
            <a:ext cx="12341424" cy="6942052"/>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890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1432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6902" y="6230688"/>
            <a:ext cx="335973"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10" name="object 14">
            <a:extLst>
              <a:ext uri="{FF2B5EF4-FFF2-40B4-BE49-F238E27FC236}">
                <a16:creationId xmlns:a16="http://schemas.microsoft.com/office/drawing/2014/main" id="{29A65AA2-8E67-4C7F-B7CE-0F621DA03FEB}"/>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2" name="object 16">
            <a:extLst>
              <a:ext uri="{FF2B5EF4-FFF2-40B4-BE49-F238E27FC236}">
                <a16:creationId xmlns:a16="http://schemas.microsoft.com/office/drawing/2014/main" id="{6C2C02D0-4BD9-47B5-B756-7A79B0B25B07}"/>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4" name="Straight Connector 13"/>
          <p:cNvCxnSpPr>
            <a:cxnSpLocks/>
            <a:stCxn id="10" idx="3"/>
            <a:endCxn id="10" idx="3"/>
          </p:cNvCxnSpPr>
          <p:nvPr userDrawn="1"/>
        </p:nvCxnSpPr>
        <p:spPr>
          <a:xfrm>
            <a:off x="1854184" y="64867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oat on a body of water&#10;&#10;Description generated with very high confidence">
            <a:extLst>
              <a:ext uri="{FF2B5EF4-FFF2-40B4-BE49-F238E27FC236}">
                <a16:creationId xmlns:a16="http://schemas.microsoft.com/office/drawing/2014/main" id="{0C1B6959-41F4-47FB-932F-030AD7F7E4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733" y="6226"/>
            <a:ext cx="4859305" cy="68517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18CB0C85-18FC-4977-BA63-B6F5EF609F28}"/>
              </a:ext>
            </a:extLst>
          </p:cNvPr>
          <p:cNvSpPr/>
          <p:nvPr userDrawn="1"/>
        </p:nvSpPr>
        <p:spPr>
          <a:xfrm>
            <a:off x="1" y="0"/>
            <a:ext cx="5493660" cy="6858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bject 2">
            <a:extLst>
              <a:ext uri="{FF2B5EF4-FFF2-40B4-BE49-F238E27FC236}">
                <a16:creationId xmlns:a16="http://schemas.microsoft.com/office/drawing/2014/main" id="{B3D84BC8-8F0F-46C4-9390-DEAD2A59153F}"/>
              </a:ext>
            </a:extLst>
          </p:cNvPr>
          <p:cNvSpPr/>
          <p:nvPr userDrawn="1"/>
        </p:nvSpPr>
        <p:spPr>
          <a:xfrm>
            <a:off x="5887616" y="2211698"/>
            <a:ext cx="6304383" cy="1363129"/>
          </a:xfrm>
          <a:custGeom>
            <a:avLst/>
            <a:gdLst/>
            <a:ahLst/>
            <a:cxnLst/>
            <a:rect l="l" t="t" r="r" b="b"/>
            <a:pathLst>
              <a:path w="16230600" h="2247900">
                <a:moveTo>
                  <a:pt x="0" y="2247889"/>
                </a:moveTo>
                <a:lnTo>
                  <a:pt x="16230291" y="2247889"/>
                </a:lnTo>
                <a:lnTo>
                  <a:pt x="16230291" y="0"/>
                </a:lnTo>
                <a:lnTo>
                  <a:pt x="0" y="0"/>
                </a:lnTo>
                <a:lnTo>
                  <a:pt x="0" y="2247889"/>
                </a:lnTo>
                <a:close/>
              </a:path>
            </a:pathLst>
          </a:custGeom>
          <a:solidFill>
            <a:srgbClr val="00174A"/>
          </a:solidFill>
        </p:spPr>
        <p:txBody>
          <a:bodyPr wrap="square" lIns="0" tIns="0" rIns="0" bIns="0" rtlCol="0"/>
          <a:lstStyle/>
          <a:p>
            <a:endParaRPr sz="1092" dirty="0">
              <a:latin typeface="Myriad Pro" panose="020B0503030403020204"/>
            </a:endParaRPr>
          </a:p>
        </p:txBody>
      </p:sp>
      <p:sp>
        <p:nvSpPr>
          <p:cNvPr id="20" name="Text Placeholder 21">
            <a:extLst>
              <a:ext uri="{FF2B5EF4-FFF2-40B4-BE49-F238E27FC236}">
                <a16:creationId xmlns:a16="http://schemas.microsoft.com/office/drawing/2014/main" id="{D7883794-B349-491D-A57A-6FC2110A19A6}"/>
              </a:ext>
            </a:extLst>
          </p:cNvPr>
          <p:cNvSpPr>
            <a:spLocks noGrp="1"/>
          </p:cNvSpPr>
          <p:nvPr userDrawn="1">
            <p:ph type="body" sz="quarter" idx="13"/>
          </p:nvPr>
        </p:nvSpPr>
        <p:spPr>
          <a:xfrm>
            <a:off x="6609931" y="2431518"/>
            <a:ext cx="5188113" cy="497950"/>
          </a:xfrm>
        </p:spPr>
        <p:txBody>
          <a:bodyPr>
            <a:normAutofit/>
          </a:bodyPr>
          <a:lstStyle>
            <a:lvl1pPr marL="0" indent="0">
              <a:buFontTx/>
              <a:buNone/>
              <a:defRPr sz="240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21" name="Text Placeholder 25">
            <a:extLst>
              <a:ext uri="{FF2B5EF4-FFF2-40B4-BE49-F238E27FC236}">
                <a16:creationId xmlns:a16="http://schemas.microsoft.com/office/drawing/2014/main" id="{043EFF4B-7068-4427-881B-0C5AB9EB4877}"/>
              </a:ext>
            </a:extLst>
          </p:cNvPr>
          <p:cNvSpPr>
            <a:spLocks noGrp="1"/>
          </p:cNvSpPr>
          <p:nvPr userDrawn="1">
            <p:ph type="body" sz="quarter" idx="14"/>
          </p:nvPr>
        </p:nvSpPr>
        <p:spPr>
          <a:xfrm>
            <a:off x="6609931" y="2980798"/>
            <a:ext cx="5188113" cy="372001"/>
          </a:xfrm>
        </p:spPr>
        <p:txBody>
          <a:bodyPr>
            <a:normAutofit/>
          </a:bodyPr>
          <a:lstStyle>
            <a:lvl1pPr marL="0" indent="0">
              <a:buFontTx/>
              <a:buNone/>
              <a:defRPr sz="12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63312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6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6902" y="6230688"/>
            <a:ext cx="335973"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10" name="object 14">
            <a:extLst>
              <a:ext uri="{FF2B5EF4-FFF2-40B4-BE49-F238E27FC236}">
                <a16:creationId xmlns:a16="http://schemas.microsoft.com/office/drawing/2014/main" id="{29A65AA2-8E67-4C7F-B7CE-0F621DA03FEB}"/>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2" name="object 16">
            <a:extLst>
              <a:ext uri="{FF2B5EF4-FFF2-40B4-BE49-F238E27FC236}">
                <a16:creationId xmlns:a16="http://schemas.microsoft.com/office/drawing/2014/main" id="{6C2C02D0-4BD9-47B5-B756-7A79B0B25B07}"/>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4" name="Straight Connector 13"/>
          <p:cNvCxnSpPr>
            <a:cxnSpLocks/>
            <a:stCxn id="10" idx="3"/>
            <a:endCxn id="10" idx="3"/>
          </p:cNvCxnSpPr>
          <p:nvPr userDrawn="1"/>
        </p:nvCxnSpPr>
        <p:spPr>
          <a:xfrm>
            <a:off x="1854184" y="64867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ar parked on the side of a road&#10;&#10;Description generated with high confidence">
            <a:extLst>
              <a:ext uri="{FF2B5EF4-FFF2-40B4-BE49-F238E27FC236}">
                <a16:creationId xmlns:a16="http://schemas.microsoft.com/office/drawing/2014/main" id="{0687A0C8-184C-4D15-87CD-618EF76AE8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89" y="0"/>
            <a:ext cx="4939627" cy="6857999"/>
          </a:xfrm>
          <a:prstGeom prst="rect">
            <a:avLst/>
          </a:prstGeom>
          <a:ln w="228600" cap="sq" cmpd="thickThin">
            <a:no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18CB0C85-18FC-4977-BA63-B6F5EF609F28}"/>
              </a:ext>
            </a:extLst>
          </p:cNvPr>
          <p:cNvSpPr/>
          <p:nvPr userDrawn="1"/>
        </p:nvSpPr>
        <p:spPr>
          <a:xfrm>
            <a:off x="-67589" y="-768"/>
            <a:ext cx="5061619" cy="685876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bject 2">
            <a:extLst>
              <a:ext uri="{FF2B5EF4-FFF2-40B4-BE49-F238E27FC236}">
                <a16:creationId xmlns:a16="http://schemas.microsoft.com/office/drawing/2014/main" id="{539ABC5C-865F-4802-9864-F1F018966EA1}"/>
              </a:ext>
            </a:extLst>
          </p:cNvPr>
          <p:cNvSpPr/>
          <p:nvPr userDrawn="1"/>
        </p:nvSpPr>
        <p:spPr>
          <a:xfrm>
            <a:off x="5887616" y="2211698"/>
            <a:ext cx="6304383" cy="1363129"/>
          </a:xfrm>
          <a:custGeom>
            <a:avLst/>
            <a:gdLst/>
            <a:ahLst/>
            <a:cxnLst/>
            <a:rect l="l" t="t" r="r" b="b"/>
            <a:pathLst>
              <a:path w="16230600" h="2247900">
                <a:moveTo>
                  <a:pt x="0" y="2247889"/>
                </a:moveTo>
                <a:lnTo>
                  <a:pt x="16230291" y="2247889"/>
                </a:lnTo>
                <a:lnTo>
                  <a:pt x="16230291" y="0"/>
                </a:lnTo>
                <a:lnTo>
                  <a:pt x="0" y="0"/>
                </a:lnTo>
                <a:lnTo>
                  <a:pt x="0" y="2247889"/>
                </a:lnTo>
                <a:close/>
              </a:path>
            </a:pathLst>
          </a:custGeom>
          <a:solidFill>
            <a:srgbClr val="00174A"/>
          </a:solidFill>
        </p:spPr>
        <p:txBody>
          <a:bodyPr wrap="square" lIns="0" tIns="0" rIns="0" bIns="0" rtlCol="0"/>
          <a:lstStyle/>
          <a:p>
            <a:endParaRPr sz="1092" dirty="0">
              <a:latin typeface="Myriad Pro" panose="020B0503030403020204"/>
            </a:endParaRPr>
          </a:p>
        </p:txBody>
      </p:sp>
      <p:sp>
        <p:nvSpPr>
          <p:cNvPr id="21" name="Text Placeholder 21">
            <a:extLst>
              <a:ext uri="{FF2B5EF4-FFF2-40B4-BE49-F238E27FC236}">
                <a16:creationId xmlns:a16="http://schemas.microsoft.com/office/drawing/2014/main" id="{3C65F2DE-27D2-413A-B916-8D9EDFDAB7CE}"/>
              </a:ext>
            </a:extLst>
          </p:cNvPr>
          <p:cNvSpPr>
            <a:spLocks noGrp="1"/>
          </p:cNvSpPr>
          <p:nvPr userDrawn="1">
            <p:ph type="body" sz="quarter" idx="15"/>
          </p:nvPr>
        </p:nvSpPr>
        <p:spPr>
          <a:xfrm>
            <a:off x="6609931" y="2431518"/>
            <a:ext cx="5188113" cy="497950"/>
          </a:xfrm>
        </p:spPr>
        <p:txBody>
          <a:bodyPr>
            <a:normAutofit/>
          </a:bodyPr>
          <a:lstStyle>
            <a:lvl1pPr marL="0" indent="0">
              <a:buFontTx/>
              <a:buNone/>
              <a:defRPr sz="240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23" name="Text Placeholder 25">
            <a:extLst>
              <a:ext uri="{FF2B5EF4-FFF2-40B4-BE49-F238E27FC236}">
                <a16:creationId xmlns:a16="http://schemas.microsoft.com/office/drawing/2014/main" id="{4B28B5A0-471F-4DD3-B504-0C9962287EA4}"/>
              </a:ext>
            </a:extLst>
          </p:cNvPr>
          <p:cNvSpPr>
            <a:spLocks noGrp="1"/>
          </p:cNvSpPr>
          <p:nvPr userDrawn="1">
            <p:ph type="body" sz="quarter" idx="16"/>
          </p:nvPr>
        </p:nvSpPr>
        <p:spPr>
          <a:xfrm>
            <a:off x="6609931" y="2980798"/>
            <a:ext cx="5188113" cy="372001"/>
          </a:xfrm>
        </p:spPr>
        <p:txBody>
          <a:bodyPr>
            <a:normAutofit/>
          </a:bodyPr>
          <a:lstStyle>
            <a:lvl1pPr marL="0" indent="0">
              <a:buFontTx/>
              <a:buNone/>
              <a:defRPr sz="12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84889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6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6902" y="6230688"/>
            <a:ext cx="335973"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10" name="object 14">
            <a:extLst>
              <a:ext uri="{FF2B5EF4-FFF2-40B4-BE49-F238E27FC236}">
                <a16:creationId xmlns:a16="http://schemas.microsoft.com/office/drawing/2014/main" id="{29A65AA2-8E67-4C7F-B7CE-0F621DA03FEB}"/>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2" name="object 16">
            <a:extLst>
              <a:ext uri="{FF2B5EF4-FFF2-40B4-BE49-F238E27FC236}">
                <a16:creationId xmlns:a16="http://schemas.microsoft.com/office/drawing/2014/main" id="{6C2C02D0-4BD9-47B5-B756-7A79B0B25B07}"/>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4" name="Straight Connector 13"/>
          <p:cNvCxnSpPr>
            <a:cxnSpLocks/>
            <a:stCxn id="10" idx="3"/>
            <a:endCxn id="10" idx="3"/>
          </p:cNvCxnSpPr>
          <p:nvPr userDrawn="1"/>
        </p:nvCxnSpPr>
        <p:spPr>
          <a:xfrm>
            <a:off x="1854184" y="64867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2">
            <a:extLst>
              <a:ext uri="{FF2B5EF4-FFF2-40B4-BE49-F238E27FC236}">
                <a16:creationId xmlns:a16="http://schemas.microsoft.com/office/drawing/2014/main" id="{539ABC5C-865F-4802-9864-F1F018966EA1}"/>
              </a:ext>
            </a:extLst>
          </p:cNvPr>
          <p:cNvSpPr/>
          <p:nvPr userDrawn="1"/>
        </p:nvSpPr>
        <p:spPr>
          <a:xfrm>
            <a:off x="5887616" y="2211698"/>
            <a:ext cx="6304383" cy="1363129"/>
          </a:xfrm>
          <a:custGeom>
            <a:avLst/>
            <a:gdLst/>
            <a:ahLst/>
            <a:cxnLst/>
            <a:rect l="l" t="t" r="r" b="b"/>
            <a:pathLst>
              <a:path w="16230600" h="2247900">
                <a:moveTo>
                  <a:pt x="0" y="2247889"/>
                </a:moveTo>
                <a:lnTo>
                  <a:pt x="16230291" y="2247889"/>
                </a:lnTo>
                <a:lnTo>
                  <a:pt x="16230291" y="0"/>
                </a:lnTo>
                <a:lnTo>
                  <a:pt x="0" y="0"/>
                </a:lnTo>
                <a:lnTo>
                  <a:pt x="0" y="2247889"/>
                </a:lnTo>
                <a:close/>
              </a:path>
            </a:pathLst>
          </a:custGeom>
          <a:solidFill>
            <a:srgbClr val="00174A"/>
          </a:solidFill>
        </p:spPr>
        <p:txBody>
          <a:bodyPr wrap="square" lIns="0" tIns="0" rIns="0" bIns="0" rtlCol="0"/>
          <a:lstStyle/>
          <a:p>
            <a:endParaRPr sz="1092" dirty="0">
              <a:latin typeface="Myriad Pro" panose="020B0503030403020204"/>
            </a:endParaRPr>
          </a:p>
        </p:txBody>
      </p:sp>
      <p:sp>
        <p:nvSpPr>
          <p:cNvPr id="21" name="Text Placeholder 21">
            <a:extLst>
              <a:ext uri="{FF2B5EF4-FFF2-40B4-BE49-F238E27FC236}">
                <a16:creationId xmlns:a16="http://schemas.microsoft.com/office/drawing/2014/main" id="{3C65F2DE-27D2-413A-B916-8D9EDFDAB7CE}"/>
              </a:ext>
            </a:extLst>
          </p:cNvPr>
          <p:cNvSpPr>
            <a:spLocks noGrp="1"/>
          </p:cNvSpPr>
          <p:nvPr userDrawn="1">
            <p:ph type="body" sz="quarter" idx="15"/>
          </p:nvPr>
        </p:nvSpPr>
        <p:spPr>
          <a:xfrm>
            <a:off x="6609931" y="2431518"/>
            <a:ext cx="5188113" cy="497950"/>
          </a:xfrm>
        </p:spPr>
        <p:txBody>
          <a:bodyPr>
            <a:normAutofit/>
          </a:bodyPr>
          <a:lstStyle>
            <a:lvl1pPr marL="0" indent="0">
              <a:buFontTx/>
              <a:buNone/>
              <a:defRPr sz="240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23" name="Text Placeholder 25">
            <a:extLst>
              <a:ext uri="{FF2B5EF4-FFF2-40B4-BE49-F238E27FC236}">
                <a16:creationId xmlns:a16="http://schemas.microsoft.com/office/drawing/2014/main" id="{4B28B5A0-471F-4DD3-B504-0C9962287EA4}"/>
              </a:ext>
            </a:extLst>
          </p:cNvPr>
          <p:cNvSpPr>
            <a:spLocks noGrp="1"/>
          </p:cNvSpPr>
          <p:nvPr userDrawn="1">
            <p:ph type="body" sz="quarter" idx="16"/>
          </p:nvPr>
        </p:nvSpPr>
        <p:spPr>
          <a:xfrm>
            <a:off x="6609931" y="2980798"/>
            <a:ext cx="5188113" cy="372001"/>
          </a:xfrm>
        </p:spPr>
        <p:txBody>
          <a:bodyPr>
            <a:normAutofit/>
          </a:bodyPr>
          <a:lstStyle>
            <a:lvl1pPr marL="0" indent="0">
              <a:buFontTx/>
              <a:buNone/>
              <a:defRPr sz="1200">
                <a:solidFill>
                  <a:schemeClr val="bg1"/>
                </a:solidFill>
              </a:defRPr>
            </a:lvl1pPr>
          </a:lstStyle>
          <a:p>
            <a:pPr lvl="0"/>
            <a:r>
              <a:rPr lang="en-US" dirty="0"/>
              <a:t>Click to edit Master text styles</a:t>
            </a:r>
          </a:p>
        </p:txBody>
      </p:sp>
      <p:pic>
        <p:nvPicPr>
          <p:cNvPr id="18" name="Picture 17" descr="A screenshot of a person&#10;&#10;Description generated with very high confidence">
            <a:extLst>
              <a:ext uri="{FF2B5EF4-FFF2-40B4-BE49-F238E27FC236}">
                <a16:creationId xmlns:a16="http://schemas.microsoft.com/office/drawing/2014/main" id="{1963E2C6-4C2D-4408-B5A1-4467F2DE60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53" y="-767"/>
            <a:ext cx="4861985" cy="6858000"/>
          </a:xfrm>
          <a:prstGeom prst="rect">
            <a:avLst/>
          </a:prstGeom>
          <a:ln w="228600" cap="sq" cmpd="thickThin">
            <a:noFill/>
            <a:prstDash val="solid"/>
            <a:miter lim="800000"/>
          </a:ln>
          <a:effectLst/>
        </p:spPr>
      </p:pic>
      <p:sp>
        <p:nvSpPr>
          <p:cNvPr id="3" name="Rectangle 2">
            <a:extLst>
              <a:ext uri="{FF2B5EF4-FFF2-40B4-BE49-F238E27FC236}">
                <a16:creationId xmlns:a16="http://schemas.microsoft.com/office/drawing/2014/main" id="{18CB0C85-18FC-4977-BA63-B6F5EF609F28}"/>
              </a:ext>
            </a:extLst>
          </p:cNvPr>
          <p:cNvSpPr/>
          <p:nvPr userDrawn="1"/>
        </p:nvSpPr>
        <p:spPr>
          <a:xfrm>
            <a:off x="0" y="-1534"/>
            <a:ext cx="4872038" cy="685876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622087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6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6902" y="6230688"/>
            <a:ext cx="335973"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10" name="object 14">
            <a:extLst>
              <a:ext uri="{FF2B5EF4-FFF2-40B4-BE49-F238E27FC236}">
                <a16:creationId xmlns:a16="http://schemas.microsoft.com/office/drawing/2014/main" id="{29A65AA2-8E67-4C7F-B7CE-0F621DA03FEB}"/>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2" name="object 16">
            <a:extLst>
              <a:ext uri="{FF2B5EF4-FFF2-40B4-BE49-F238E27FC236}">
                <a16:creationId xmlns:a16="http://schemas.microsoft.com/office/drawing/2014/main" id="{6C2C02D0-4BD9-47B5-B756-7A79B0B25B07}"/>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4" name="Straight Connector 13"/>
          <p:cNvCxnSpPr>
            <a:cxnSpLocks/>
            <a:stCxn id="10" idx="3"/>
            <a:endCxn id="10" idx="3"/>
          </p:cNvCxnSpPr>
          <p:nvPr userDrawn="1"/>
        </p:nvCxnSpPr>
        <p:spPr>
          <a:xfrm>
            <a:off x="1854184" y="64867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2">
            <a:extLst>
              <a:ext uri="{FF2B5EF4-FFF2-40B4-BE49-F238E27FC236}">
                <a16:creationId xmlns:a16="http://schemas.microsoft.com/office/drawing/2014/main" id="{539ABC5C-865F-4802-9864-F1F018966EA1}"/>
              </a:ext>
            </a:extLst>
          </p:cNvPr>
          <p:cNvSpPr/>
          <p:nvPr userDrawn="1"/>
        </p:nvSpPr>
        <p:spPr>
          <a:xfrm>
            <a:off x="5887616" y="2211698"/>
            <a:ext cx="6304383" cy="1363129"/>
          </a:xfrm>
          <a:custGeom>
            <a:avLst/>
            <a:gdLst/>
            <a:ahLst/>
            <a:cxnLst/>
            <a:rect l="l" t="t" r="r" b="b"/>
            <a:pathLst>
              <a:path w="16230600" h="2247900">
                <a:moveTo>
                  <a:pt x="0" y="2247889"/>
                </a:moveTo>
                <a:lnTo>
                  <a:pt x="16230291" y="2247889"/>
                </a:lnTo>
                <a:lnTo>
                  <a:pt x="16230291" y="0"/>
                </a:lnTo>
                <a:lnTo>
                  <a:pt x="0" y="0"/>
                </a:lnTo>
                <a:lnTo>
                  <a:pt x="0" y="2247889"/>
                </a:lnTo>
                <a:close/>
              </a:path>
            </a:pathLst>
          </a:custGeom>
          <a:solidFill>
            <a:srgbClr val="00174A"/>
          </a:solidFill>
        </p:spPr>
        <p:txBody>
          <a:bodyPr wrap="square" lIns="0" tIns="0" rIns="0" bIns="0" rtlCol="0"/>
          <a:lstStyle/>
          <a:p>
            <a:endParaRPr sz="1092" dirty="0">
              <a:latin typeface="Myriad Pro" panose="020B0503030403020204"/>
            </a:endParaRPr>
          </a:p>
        </p:txBody>
      </p:sp>
      <p:sp>
        <p:nvSpPr>
          <p:cNvPr id="21" name="Text Placeholder 21">
            <a:extLst>
              <a:ext uri="{FF2B5EF4-FFF2-40B4-BE49-F238E27FC236}">
                <a16:creationId xmlns:a16="http://schemas.microsoft.com/office/drawing/2014/main" id="{3C65F2DE-27D2-413A-B916-8D9EDFDAB7CE}"/>
              </a:ext>
            </a:extLst>
          </p:cNvPr>
          <p:cNvSpPr>
            <a:spLocks noGrp="1"/>
          </p:cNvSpPr>
          <p:nvPr userDrawn="1">
            <p:ph type="body" sz="quarter" idx="15"/>
          </p:nvPr>
        </p:nvSpPr>
        <p:spPr>
          <a:xfrm>
            <a:off x="6609931" y="2431518"/>
            <a:ext cx="5188113" cy="497950"/>
          </a:xfrm>
        </p:spPr>
        <p:txBody>
          <a:bodyPr>
            <a:normAutofit/>
          </a:bodyPr>
          <a:lstStyle>
            <a:lvl1pPr marL="0" indent="0">
              <a:buFontTx/>
              <a:buNone/>
              <a:defRPr sz="240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23" name="Text Placeholder 25">
            <a:extLst>
              <a:ext uri="{FF2B5EF4-FFF2-40B4-BE49-F238E27FC236}">
                <a16:creationId xmlns:a16="http://schemas.microsoft.com/office/drawing/2014/main" id="{4B28B5A0-471F-4DD3-B504-0C9962287EA4}"/>
              </a:ext>
            </a:extLst>
          </p:cNvPr>
          <p:cNvSpPr>
            <a:spLocks noGrp="1"/>
          </p:cNvSpPr>
          <p:nvPr userDrawn="1">
            <p:ph type="body" sz="quarter" idx="16"/>
          </p:nvPr>
        </p:nvSpPr>
        <p:spPr>
          <a:xfrm>
            <a:off x="6609931" y="2980798"/>
            <a:ext cx="5188113" cy="372001"/>
          </a:xfrm>
        </p:spPr>
        <p:txBody>
          <a:bodyPr>
            <a:normAutofit/>
          </a:bodyPr>
          <a:lstStyle>
            <a:lvl1pPr marL="0" indent="0">
              <a:buFontTx/>
              <a:buNone/>
              <a:defRPr sz="1200">
                <a:solidFill>
                  <a:schemeClr val="bg1"/>
                </a:solidFill>
              </a:defRPr>
            </a:lvl1pPr>
          </a:lstStyle>
          <a:p>
            <a:pPr lvl="0"/>
            <a:r>
              <a:rPr lang="en-US" dirty="0"/>
              <a:t>Click to edit Master text styles</a:t>
            </a:r>
          </a:p>
        </p:txBody>
      </p:sp>
      <p:pic>
        <p:nvPicPr>
          <p:cNvPr id="19" name="Picture 18">
            <a:extLst>
              <a:ext uri="{FF2B5EF4-FFF2-40B4-BE49-F238E27FC236}">
                <a16:creationId xmlns:a16="http://schemas.microsoft.com/office/drawing/2014/main" id="{AC0C8E25-8039-489B-93E2-FC88B1EF2C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69" y="0"/>
            <a:ext cx="4781847" cy="6858000"/>
          </a:xfrm>
          <a:prstGeom prst="rect">
            <a:avLst/>
          </a:prstGeom>
          <a:ln w="228600" cap="sq" cmpd="thickThin">
            <a:no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18CB0C85-18FC-4977-BA63-B6F5EF609F28}"/>
              </a:ext>
            </a:extLst>
          </p:cNvPr>
          <p:cNvSpPr/>
          <p:nvPr userDrawn="1"/>
        </p:nvSpPr>
        <p:spPr>
          <a:xfrm>
            <a:off x="-54660" y="-767"/>
            <a:ext cx="5229561" cy="685876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87920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97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6902" y="6230688"/>
            <a:ext cx="335973"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10" name="object 14">
            <a:extLst>
              <a:ext uri="{FF2B5EF4-FFF2-40B4-BE49-F238E27FC236}">
                <a16:creationId xmlns:a16="http://schemas.microsoft.com/office/drawing/2014/main" id="{29A65AA2-8E67-4C7F-B7CE-0F621DA03FEB}"/>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2" name="object 16">
            <a:extLst>
              <a:ext uri="{FF2B5EF4-FFF2-40B4-BE49-F238E27FC236}">
                <a16:creationId xmlns:a16="http://schemas.microsoft.com/office/drawing/2014/main" id="{6C2C02D0-4BD9-47B5-B756-7A79B0B25B07}"/>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4" name="Straight Connector 13"/>
          <p:cNvCxnSpPr>
            <a:cxnSpLocks/>
            <a:stCxn id="10" idx="3"/>
            <a:endCxn id="10" idx="3"/>
          </p:cNvCxnSpPr>
          <p:nvPr userDrawn="1"/>
        </p:nvCxnSpPr>
        <p:spPr>
          <a:xfrm>
            <a:off x="1854184" y="64867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1" name="Rectangle 10"/>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2">
            <a:extLst>
              <a:ext uri="{FF2B5EF4-FFF2-40B4-BE49-F238E27FC236}">
                <a16:creationId xmlns:a16="http://schemas.microsoft.com/office/drawing/2014/main" id="{539ABC5C-865F-4802-9864-F1F018966EA1}"/>
              </a:ext>
            </a:extLst>
          </p:cNvPr>
          <p:cNvSpPr/>
          <p:nvPr userDrawn="1"/>
        </p:nvSpPr>
        <p:spPr>
          <a:xfrm>
            <a:off x="5887616" y="2211698"/>
            <a:ext cx="6304383" cy="1363129"/>
          </a:xfrm>
          <a:custGeom>
            <a:avLst/>
            <a:gdLst/>
            <a:ahLst/>
            <a:cxnLst/>
            <a:rect l="l" t="t" r="r" b="b"/>
            <a:pathLst>
              <a:path w="16230600" h="2247900">
                <a:moveTo>
                  <a:pt x="0" y="2247889"/>
                </a:moveTo>
                <a:lnTo>
                  <a:pt x="16230291" y="2247889"/>
                </a:lnTo>
                <a:lnTo>
                  <a:pt x="16230291" y="0"/>
                </a:lnTo>
                <a:lnTo>
                  <a:pt x="0" y="0"/>
                </a:lnTo>
                <a:lnTo>
                  <a:pt x="0" y="2247889"/>
                </a:lnTo>
                <a:close/>
              </a:path>
            </a:pathLst>
          </a:custGeom>
          <a:solidFill>
            <a:srgbClr val="00174A"/>
          </a:solidFill>
        </p:spPr>
        <p:txBody>
          <a:bodyPr wrap="square" lIns="0" tIns="0" rIns="0" bIns="0" rtlCol="0"/>
          <a:lstStyle/>
          <a:p>
            <a:endParaRPr sz="1092" dirty="0">
              <a:latin typeface="Myriad Pro" panose="020B0503030403020204"/>
            </a:endParaRPr>
          </a:p>
        </p:txBody>
      </p:sp>
      <p:sp>
        <p:nvSpPr>
          <p:cNvPr id="21" name="Text Placeholder 21">
            <a:extLst>
              <a:ext uri="{FF2B5EF4-FFF2-40B4-BE49-F238E27FC236}">
                <a16:creationId xmlns:a16="http://schemas.microsoft.com/office/drawing/2014/main" id="{3C65F2DE-27D2-413A-B916-8D9EDFDAB7CE}"/>
              </a:ext>
            </a:extLst>
          </p:cNvPr>
          <p:cNvSpPr>
            <a:spLocks noGrp="1"/>
          </p:cNvSpPr>
          <p:nvPr userDrawn="1">
            <p:ph type="body" sz="quarter" idx="15"/>
          </p:nvPr>
        </p:nvSpPr>
        <p:spPr>
          <a:xfrm>
            <a:off x="6609931" y="2431518"/>
            <a:ext cx="5188113" cy="497950"/>
          </a:xfrm>
        </p:spPr>
        <p:txBody>
          <a:bodyPr>
            <a:normAutofit/>
          </a:bodyPr>
          <a:lstStyle>
            <a:lvl1pPr marL="0" indent="0">
              <a:buFontTx/>
              <a:buNone/>
              <a:defRPr sz="2400">
                <a:solidFill>
                  <a:schemeClr val="bg1"/>
                </a:solidFill>
                <a:latin typeface="Myriad Pro" charset="0"/>
                <a:ea typeface="Myriad Pro" charset="0"/>
                <a:cs typeface="Myriad Pro" charset="0"/>
              </a:defRPr>
            </a:lvl1pPr>
          </a:lstStyle>
          <a:p>
            <a:pPr lvl="0"/>
            <a:r>
              <a:rPr lang="en-US" dirty="0"/>
              <a:t>Click to edit Master text styles</a:t>
            </a:r>
          </a:p>
        </p:txBody>
      </p:sp>
      <p:sp>
        <p:nvSpPr>
          <p:cNvPr id="23" name="Text Placeholder 25">
            <a:extLst>
              <a:ext uri="{FF2B5EF4-FFF2-40B4-BE49-F238E27FC236}">
                <a16:creationId xmlns:a16="http://schemas.microsoft.com/office/drawing/2014/main" id="{4B28B5A0-471F-4DD3-B504-0C9962287EA4}"/>
              </a:ext>
            </a:extLst>
          </p:cNvPr>
          <p:cNvSpPr>
            <a:spLocks noGrp="1"/>
          </p:cNvSpPr>
          <p:nvPr userDrawn="1">
            <p:ph type="body" sz="quarter" idx="16"/>
          </p:nvPr>
        </p:nvSpPr>
        <p:spPr>
          <a:xfrm>
            <a:off x="6609931" y="2980798"/>
            <a:ext cx="5188113" cy="372001"/>
          </a:xfrm>
        </p:spPr>
        <p:txBody>
          <a:bodyPr>
            <a:normAutofit/>
          </a:bodyPr>
          <a:lstStyle>
            <a:lvl1pPr marL="0" indent="0">
              <a:buFontTx/>
              <a:buNone/>
              <a:defRPr sz="1200">
                <a:solidFill>
                  <a:schemeClr val="bg1"/>
                </a:solidFill>
              </a:defRPr>
            </a:lvl1pPr>
          </a:lstStyle>
          <a:p>
            <a:pPr lvl="0"/>
            <a:r>
              <a:rPr lang="en-US" dirty="0"/>
              <a:t>Click to edit Master text styles</a:t>
            </a:r>
          </a:p>
        </p:txBody>
      </p:sp>
      <p:pic>
        <p:nvPicPr>
          <p:cNvPr id="18" name="Picture 17" descr="A blue and white boat in the water&#10;&#10;Description generated with very high confidence">
            <a:extLst>
              <a:ext uri="{FF2B5EF4-FFF2-40B4-BE49-F238E27FC236}">
                <a16:creationId xmlns:a16="http://schemas.microsoft.com/office/drawing/2014/main" id="{681EA3B9-379A-424A-821D-38BC674A36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286"/>
            <a:ext cx="4727575" cy="6855358"/>
          </a:xfrm>
          <a:prstGeom prst="rect">
            <a:avLst/>
          </a:prstGeom>
          <a:solidFill>
            <a:srgbClr val="FFFFFF">
              <a:shade val="85000"/>
            </a:srgbClr>
          </a:solidFill>
          <a:ln w="190500" cap="rnd">
            <a:noFill/>
          </a:ln>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18CB0C85-18FC-4977-BA63-B6F5EF609F28}"/>
              </a:ext>
            </a:extLst>
          </p:cNvPr>
          <p:cNvSpPr/>
          <p:nvPr userDrawn="1"/>
        </p:nvSpPr>
        <p:spPr>
          <a:xfrm>
            <a:off x="0" y="0"/>
            <a:ext cx="4727575" cy="685535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50077430"/>
      </p:ext>
    </p:extLst>
  </p:cSld>
  <p:clrMapOvr>
    <a:masterClrMapping/>
  </p:clrMapOvr>
  <p:extLst>
    <p:ext uri="{DCECCB84-F9BA-43D5-87BE-67443E8EF086}">
      <p15:sldGuideLst xmlns:p15="http://schemas.microsoft.com/office/powerpoint/2012/main">
        <p15:guide id="1" orient="horz" pos="2160">
          <p15:clr>
            <a:srgbClr val="FBAE40"/>
          </p15:clr>
        </p15:guide>
        <p15:guide id="2" pos="29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3" name="Straight Connector 12"/>
          <p:cNvCxnSpPr/>
          <p:nvPr userDrawn="1"/>
        </p:nvCxnSpPr>
        <p:spPr>
          <a:xfrm>
            <a:off x="1873402" y="1219202"/>
            <a:ext cx="9505798"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319433"/>
            <a:ext cx="145774" cy="1099932"/>
          </a:xfrm>
          <a:prstGeom prst="rect">
            <a:avLst/>
          </a:prstGeom>
          <a:solidFill>
            <a:srgbClr val="00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265"/>
              </a:solidFill>
            </a:endParaRPr>
          </a:p>
        </p:txBody>
      </p:sp>
      <p:sp>
        <p:nvSpPr>
          <p:cNvPr id="18" name="Text Placeholder 16"/>
          <p:cNvSpPr>
            <a:spLocks noGrp="1"/>
          </p:cNvSpPr>
          <p:nvPr>
            <p:ph type="body" sz="quarter" idx="13"/>
          </p:nvPr>
        </p:nvSpPr>
        <p:spPr>
          <a:xfrm>
            <a:off x="3660775" y="6366152"/>
            <a:ext cx="7446963" cy="363645"/>
          </a:xfrm>
        </p:spPr>
        <p:txBody>
          <a:bodyPr>
            <a:normAutofit/>
          </a:bodyPr>
          <a:lstStyle>
            <a:lvl1pPr marL="0" indent="0">
              <a:buFontTx/>
              <a:buNone/>
              <a:defRPr sz="1000">
                <a:solidFill>
                  <a:srgbClr val="003265"/>
                </a:solidFill>
                <a:latin typeface="Myriad Pro" charset="0"/>
                <a:ea typeface="Myriad Pro" charset="0"/>
                <a:cs typeface="Myriad Pro" charset="0"/>
              </a:defRPr>
            </a:lvl1pPr>
          </a:lstStyle>
          <a:p>
            <a:pPr lvl="0"/>
            <a:r>
              <a:rPr lang="en-US" dirty="0"/>
              <a:t>Click to edit Master text styles</a:t>
            </a:r>
          </a:p>
        </p:txBody>
      </p:sp>
      <p:sp>
        <p:nvSpPr>
          <p:cNvPr id="19" name="Title 1"/>
          <p:cNvSpPr>
            <a:spLocks noGrp="1"/>
          </p:cNvSpPr>
          <p:nvPr>
            <p:ph type="title"/>
          </p:nvPr>
        </p:nvSpPr>
        <p:spPr>
          <a:xfrm>
            <a:off x="1858754" y="606425"/>
            <a:ext cx="7285245" cy="717951"/>
          </a:xfrm>
        </p:spPr>
        <p:txBody>
          <a:bodyPr>
            <a:normAutofit/>
          </a:bodyPr>
          <a:lstStyle>
            <a:lvl1pPr>
              <a:defRPr sz="2400">
                <a:solidFill>
                  <a:srgbClr val="00174A"/>
                </a:solidFill>
                <a:latin typeface="Myriad Pro" charset="0"/>
                <a:ea typeface="Myriad Pro" charset="0"/>
                <a:cs typeface="Myriad Pro" charset="0"/>
              </a:defRPr>
            </a:lvl1pPr>
          </a:lstStyle>
          <a:p>
            <a:r>
              <a:rPr lang="en-US" dirty="0"/>
              <a:t>Click to edit Master title style</a:t>
            </a:r>
          </a:p>
        </p:txBody>
      </p:sp>
      <p:sp>
        <p:nvSpPr>
          <p:cNvPr id="15" name="object 14">
            <a:extLst>
              <a:ext uri="{FF2B5EF4-FFF2-40B4-BE49-F238E27FC236}">
                <a16:creationId xmlns:a16="http://schemas.microsoft.com/office/drawing/2014/main" id="{CD8ED9FE-ACCE-408D-BBA4-C8D3A38E7675}"/>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6" name="object 16">
            <a:extLst>
              <a:ext uri="{FF2B5EF4-FFF2-40B4-BE49-F238E27FC236}">
                <a16:creationId xmlns:a16="http://schemas.microsoft.com/office/drawing/2014/main" id="{15557218-95A8-4A27-9F6C-610625A05E36}"/>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7" name="Straight Connector 16">
            <a:extLst>
              <a:ext uri="{FF2B5EF4-FFF2-40B4-BE49-F238E27FC236}">
                <a16:creationId xmlns:a16="http://schemas.microsoft.com/office/drawing/2014/main" id="{FD0730DD-7E02-4C3D-B537-39B8D281F741}"/>
              </a:ext>
            </a:extLst>
          </p:cNvPr>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90ABFDC-5340-43CF-83EC-4F2E1F8FC68A}"/>
              </a:ext>
            </a:extLst>
          </p:cNvPr>
          <p:cNvSpPr>
            <a:spLocks noGrp="1"/>
          </p:cNvSpPr>
          <p:nvPr>
            <p:ph type="sldNum" sz="quarter" idx="12"/>
          </p:nvPr>
        </p:nvSpPr>
        <p:spPr>
          <a:xfrm>
            <a:off x="11506903" y="6351600"/>
            <a:ext cx="454378"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sp>
        <p:nvSpPr>
          <p:cNvPr id="3" name="Content Placeholder 2">
            <a:extLst>
              <a:ext uri="{FF2B5EF4-FFF2-40B4-BE49-F238E27FC236}">
                <a16:creationId xmlns:a16="http://schemas.microsoft.com/office/drawing/2014/main" id="{2651458A-9E91-4E83-932C-C1087FAA8199}"/>
              </a:ext>
            </a:extLst>
          </p:cNvPr>
          <p:cNvSpPr>
            <a:spLocks noGrp="1"/>
          </p:cNvSpPr>
          <p:nvPr>
            <p:ph sz="quarter" idx="14"/>
          </p:nvPr>
        </p:nvSpPr>
        <p:spPr>
          <a:xfrm>
            <a:off x="1854200" y="1419225"/>
            <a:ext cx="9505950" cy="4787900"/>
          </a:xfrm>
          <a:ln>
            <a:solidFill>
              <a:srgbClr val="FF0000"/>
            </a:solidFill>
          </a:ln>
        </p:spPr>
        <p:txBody>
          <a:bodyPr/>
          <a:lstStyle>
            <a:lvl1pPr>
              <a:defRPr>
                <a:latin typeface="Myriad Pro" panose="020B0503030403020204"/>
              </a:defRPr>
            </a:lvl1pPr>
            <a:lvl2pPr>
              <a:defRPr>
                <a:latin typeface="Myriad Pro" panose="020B0503030403020204"/>
              </a:defRPr>
            </a:lvl2pPr>
            <a:lvl3pPr>
              <a:defRPr>
                <a:latin typeface="Myriad Pro" panose="020B0503030403020204"/>
              </a:defRPr>
            </a:lvl3pPr>
            <a:lvl4pPr>
              <a:defRPr>
                <a:latin typeface="Myriad Pro" panose="020B0503030403020204"/>
              </a:defRPr>
            </a:lvl4pPr>
            <a:lvl5pPr>
              <a:defRPr>
                <a:latin typeface="Myriad Pro" panose="020B0503030403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552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ext Placeholder 16"/>
          <p:cNvSpPr>
            <a:spLocks noGrp="1"/>
          </p:cNvSpPr>
          <p:nvPr>
            <p:ph type="body" sz="quarter" idx="13"/>
          </p:nvPr>
        </p:nvSpPr>
        <p:spPr>
          <a:xfrm>
            <a:off x="3660775" y="6366152"/>
            <a:ext cx="7446963" cy="363645"/>
          </a:xfrm>
        </p:spPr>
        <p:txBody>
          <a:bodyPr>
            <a:normAutofit/>
          </a:bodyPr>
          <a:lstStyle>
            <a:lvl1pPr marL="0" indent="0">
              <a:buFontTx/>
              <a:buNone/>
              <a:defRPr sz="1000">
                <a:solidFill>
                  <a:srgbClr val="003265"/>
                </a:solidFill>
                <a:latin typeface="Myriad Pro" charset="0"/>
                <a:ea typeface="Myriad Pro" charset="0"/>
                <a:cs typeface="Myriad Pro" charset="0"/>
              </a:defRPr>
            </a:lvl1pPr>
          </a:lstStyle>
          <a:p>
            <a:pPr lvl="0"/>
            <a:r>
              <a:rPr lang="en-US" dirty="0"/>
              <a:t>Click to edit Master text styles</a:t>
            </a:r>
          </a:p>
        </p:txBody>
      </p:sp>
      <p:sp>
        <p:nvSpPr>
          <p:cNvPr id="18" name="Rectangle 17"/>
          <p:cNvSpPr/>
          <p:nvPr userDrawn="1"/>
        </p:nvSpPr>
        <p:spPr>
          <a:xfrm>
            <a:off x="0" y="319433"/>
            <a:ext cx="145774" cy="1099932"/>
          </a:xfrm>
          <a:prstGeom prst="rect">
            <a:avLst/>
          </a:prstGeom>
          <a:solidFill>
            <a:srgbClr val="00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265"/>
              </a:solidFill>
            </a:endParaRPr>
          </a:p>
        </p:txBody>
      </p:sp>
      <p:sp>
        <p:nvSpPr>
          <p:cNvPr id="13" name="object 14">
            <a:extLst>
              <a:ext uri="{FF2B5EF4-FFF2-40B4-BE49-F238E27FC236}">
                <a16:creationId xmlns:a16="http://schemas.microsoft.com/office/drawing/2014/main" id="{4FEB11DB-9429-496D-BA7D-6F00CE9E3814}"/>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4" name="object 16">
            <a:extLst>
              <a:ext uri="{FF2B5EF4-FFF2-40B4-BE49-F238E27FC236}">
                <a16:creationId xmlns:a16="http://schemas.microsoft.com/office/drawing/2014/main" id="{BC677792-71D9-4A4F-B583-75C494752C94}"/>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5" name="Straight Connector 14">
            <a:extLst>
              <a:ext uri="{FF2B5EF4-FFF2-40B4-BE49-F238E27FC236}">
                <a16:creationId xmlns:a16="http://schemas.microsoft.com/office/drawing/2014/main" id="{B8711BF5-E0E1-4365-91E6-8D89102D5E1B}"/>
              </a:ext>
            </a:extLst>
          </p:cNvPr>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53E34AD-A125-4A7A-8873-75C59CB233E2}"/>
              </a:ext>
            </a:extLst>
          </p:cNvPr>
          <p:cNvSpPr>
            <a:spLocks noGrp="1"/>
          </p:cNvSpPr>
          <p:nvPr>
            <p:ph type="sldNum" sz="quarter" idx="12"/>
          </p:nvPr>
        </p:nvSpPr>
        <p:spPr>
          <a:xfrm>
            <a:off x="11506903" y="6351600"/>
            <a:ext cx="454378"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cxnSp>
        <p:nvCxnSpPr>
          <p:cNvPr id="16" name="Straight Connector 15">
            <a:extLst>
              <a:ext uri="{FF2B5EF4-FFF2-40B4-BE49-F238E27FC236}">
                <a16:creationId xmlns:a16="http://schemas.microsoft.com/office/drawing/2014/main" id="{B8D350AC-CE85-4F4E-A43B-974389EE502F}"/>
              </a:ext>
            </a:extLst>
          </p:cNvPr>
          <p:cNvCxnSpPr/>
          <p:nvPr userDrawn="1"/>
        </p:nvCxnSpPr>
        <p:spPr>
          <a:xfrm>
            <a:off x="1873402" y="1219202"/>
            <a:ext cx="9505798"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3830BD0E-DEE9-4E61-BA78-D131BB2BB849}"/>
              </a:ext>
            </a:extLst>
          </p:cNvPr>
          <p:cNvSpPr>
            <a:spLocks noGrp="1"/>
          </p:cNvSpPr>
          <p:nvPr>
            <p:ph type="title"/>
          </p:nvPr>
        </p:nvSpPr>
        <p:spPr>
          <a:xfrm>
            <a:off x="1858754" y="606425"/>
            <a:ext cx="7285245" cy="717951"/>
          </a:xfrm>
        </p:spPr>
        <p:txBody>
          <a:bodyPr>
            <a:normAutofit/>
          </a:bodyPr>
          <a:lstStyle>
            <a:lvl1pPr>
              <a:defRPr sz="2400">
                <a:solidFill>
                  <a:srgbClr val="003265"/>
                </a:solidFill>
                <a:latin typeface="Myriad Pro" panose="020B0503030403020204"/>
              </a:defRPr>
            </a:lvl1pPr>
          </a:lstStyle>
          <a:p>
            <a:r>
              <a:rPr lang="en-US" dirty="0"/>
              <a:t>Click to edit Master title style</a:t>
            </a:r>
          </a:p>
        </p:txBody>
      </p:sp>
    </p:spTree>
    <p:extLst>
      <p:ext uri="{BB962C8B-B14F-4D97-AF65-F5344CB8AC3E}">
        <p14:creationId xmlns:p14="http://schemas.microsoft.com/office/powerpoint/2010/main" val="1613567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6"/>
          <p:cNvSpPr>
            <a:spLocks noGrp="1"/>
          </p:cNvSpPr>
          <p:nvPr>
            <p:ph type="body" sz="quarter" idx="13"/>
          </p:nvPr>
        </p:nvSpPr>
        <p:spPr>
          <a:xfrm>
            <a:off x="3660775" y="6366152"/>
            <a:ext cx="7446963" cy="363645"/>
          </a:xfrm>
        </p:spPr>
        <p:txBody>
          <a:bodyPr>
            <a:normAutofit/>
          </a:bodyPr>
          <a:lstStyle>
            <a:lvl1pPr marL="0" indent="0">
              <a:buFontTx/>
              <a:buNone/>
              <a:defRPr sz="1000">
                <a:solidFill>
                  <a:srgbClr val="003265"/>
                </a:solidFill>
                <a:latin typeface="Myriad Pro" charset="0"/>
                <a:ea typeface="Myriad Pro" charset="0"/>
                <a:cs typeface="Myriad Pro" charset="0"/>
              </a:defRPr>
            </a:lvl1pPr>
          </a:lstStyle>
          <a:p>
            <a:pPr lvl="0"/>
            <a:r>
              <a:rPr lang="en-US" dirty="0"/>
              <a:t>Click to edit Master text styles</a:t>
            </a:r>
          </a:p>
        </p:txBody>
      </p:sp>
      <p:sp>
        <p:nvSpPr>
          <p:cNvPr id="15" name="Rectangle 14"/>
          <p:cNvSpPr/>
          <p:nvPr userDrawn="1"/>
        </p:nvSpPr>
        <p:spPr>
          <a:xfrm>
            <a:off x="0" y="319433"/>
            <a:ext cx="145774" cy="1099932"/>
          </a:xfrm>
          <a:prstGeom prst="rect">
            <a:avLst/>
          </a:prstGeom>
          <a:solidFill>
            <a:srgbClr val="003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265"/>
              </a:solidFill>
            </a:endParaRPr>
          </a:p>
        </p:txBody>
      </p:sp>
      <p:sp>
        <p:nvSpPr>
          <p:cNvPr id="19" name="Chart Placeholder 18"/>
          <p:cNvSpPr>
            <a:spLocks noGrp="1"/>
          </p:cNvSpPr>
          <p:nvPr>
            <p:ph type="chart" sz="quarter" idx="14"/>
          </p:nvPr>
        </p:nvSpPr>
        <p:spPr>
          <a:xfrm>
            <a:off x="1873402" y="1792064"/>
            <a:ext cx="9486748" cy="2006213"/>
          </a:xfrm>
        </p:spPr>
        <p:txBody>
          <a:bodyPr/>
          <a:lstStyle/>
          <a:p>
            <a:endParaRPr lang="en-US" dirty="0"/>
          </a:p>
        </p:txBody>
      </p:sp>
      <p:sp>
        <p:nvSpPr>
          <p:cNvPr id="22" name="Text Placeholder 21"/>
          <p:cNvSpPr>
            <a:spLocks noGrp="1"/>
          </p:cNvSpPr>
          <p:nvPr>
            <p:ph type="body" sz="quarter" idx="16"/>
          </p:nvPr>
        </p:nvSpPr>
        <p:spPr>
          <a:xfrm>
            <a:off x="1873402" y="1438166"/>
            <a:ext cx="5364163" cy="304284"/>
          </a:xfrm>
        </p:spPr>
        <p:txBody>
          <a:bodyPr>
            <a:normAutofit/>
          </a:bodyPr>
          <a:lstStyle>
            <a:lvl1pPr marL="0" indent="0">
              <a:buFontTx/>
              <a:buNone/>
              <a:defRPr sz="1200" b="1">
                <a:solidFill>
                  <a:srgbClr val="003265"/>
                </a:solidFill>
              </a:defRPr>
            </a:lvl1pPr>
          </a:lstStyle>
          <a:p>
            <a:pPr lvl="0"/>
            <a:r>
              <a:rPr lang="en-US" dirty="0"/>
              <a:t>Click to edit Master text styles</a:t>
            </a:r>
          </a:p>
        </p:txBody>
      </p:sp>
      <p:sp>
        <p:nvSpPr>
          <p:cNvPr id="16" name="object 14">
            <a:extLst>
              <a:ext uri="{FF2B5EF4-FFF2-40B4-BE49-F238E27FC236}">
                <a16:creationId xmlns:a16="http://schemas.microsoft.com/office/drawing/2014/main" id="{A9A0648E-5076-46F4-BFB7-8BAAA62EBDED}"/>
              </a:ext>
            </a:extLst>
          </p:cNvPr>
          <p:cNvSpPr txBox="1"/>
          <p:nvPr userDrawn="1"/>
        </p:nvSpPr>
        <p:spPr>
          <a:xfrm>
            <a:off x="398706" y="6402279"/>
            <a:ext cx="1455478" cy="168970"/>
          </a:xfrm>
          <a:prstGeom prst="rect">
            <a:avLst/>
          </a:prstGeom>
        </p:spPr>
        <p:txBody>
          <a:bodyPr vert="horz" wrap="square" lIns="0" tIns="7316" rIns="0" bIns="0" rtlCol="0">
            <a:spAutoFit/>
          </a:bodyPr>
          <a:lstStyle/>
          <a:p>
            <a:pPr marL="7701">
              <a:spcBef>
                <a:spcPts val="58"/>
              </a:spcBef>
            </a:pP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45" dirty="0">
                <a:solidFill>
                  <a:srgbClr val="001F5F"/>
                </a:solidFill>
                <a:latin typeface="Myriad Pro" panose="020B0503030403020204"/>
                <a:cs typeface="Franklin Gothic Book"/>
              </a:rPr>
              <a:t>w.</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l</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e</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s</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i</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n</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g</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c</a:t>
            </a:r>
            <a:r>
              <a:rPr sz="1050" spc="-182"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o</a:t>
            </a:r>
            <a:r>
              <a:rPr sz="1050" spc="-179" dirty="0">
                <a:solidFill>
                  <a:srgbClr val="001F5F"/>
                </a:solidFill>
                <a:latin typeface="Myriad Pro" panose="020B0503030403020204"/>
                <a:cs typeface="Franklin Gothic Book"/>
              </a:rPr>
              <a:t> </a:t>
            </a:r>
            <a:r>
              <a:rPr sz="1050" spc="-3" dirty="0">
                <a:solidFill>
                  <a:srgbClr val="001F5F"/>
                </a:solidFill>
                <a:latin typeface="Myriad Pro" panose="020B0503030403020204"/>
                <a:cs typeface="Franklin Gothic Book"/>
              </a:rPr>
              <a:t>m</a:t>
            </a:r>
            <a:endParaRPr sz="1050" dirty="0">
              <a:latin typeface="Myriad Pro" panose="020B0503030403020204"/>
              <a:cs typeface="Franklin Gothic Book"/>
            </a:endParaRPr>
          </a:p>
        </p:txBody>
      </p:sp>
      <p:sp>
        <p:nvSpPr>
          <p:cNvPr id="17" name="object 16">
            <a:extLst>
              <a:ext uri="{FF2B5EF4-FFF2-40B4-BE49-F238E27FC236}">
                <a16:creationId xmlns:a16="http://schemas.microsoft.com/office/drawing/2014/main" id="{798395F6-B22A-42C3-B3B4-2C7DE78BD07C}"/>
              </a:ext>
            </a:extLst>
          </p:cNvPr>
          <p:cNvSpPr txBox="1"/>
          <p:nvPr userDrawn="1"/>
        </p:nvSpPr>
        <p:spPr>
          <a:xfrm>
            <a:off x="1920358" y="6402281"/>
            <a:ext cx="2008185" cy="168970"/>
          </a:xfrm>
          <a:prstGeom prst="rect">
            <a:avLst/>
          </a:prstGeom>
        </p:spPr>
        <p:txBody>
          <a:bodyPr vert="horz" wrap="square" lIns="0" tIns="7316" rIns="0" bIns="0" rtlCol="0">
            <a:spAutoFit/>
          </a:bodyPr>
          <a:lstStyle/>
          <a:p>
            <a:pPr marL="7701">
              <a:spcBef>
                <a:spcPts val="58"/>
              </a:spcBef>
            </a:pP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f</a:t>
            </a:r>
            <a:r>
              <a:rPr sz="1050" spc="-21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l</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e</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s</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i</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n</a:t>
            </a:r>
            <a:r>
              <a:rPr sz="1050" spc="-185"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g</a:t>
            </a:r>
            <a:r>
              <a:rPr sz="1050" spc="-179"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c</a:t>
            </a:r>
            <a:r>
              <a:rPr sz="1050" spc="-182"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o</a:t>
            </a:r>
            <a:r>
              <a:rPr sz="1050" spc="-188" dirty="0">
                <a:solidFill>
                  <a:srgbClr val="1F3863"/>
                </a:solidFill>
                <a:latin typeface="Myriad Pro" panose="020B0503030403020204"/>
                <a:cs typeface="Franklin Gothic Book"/>
              </a:rPr>
              <a:t> </a:t>
            </a:r>
            <a:r>
              <a:rPr sz="1050" spc="-3" dirty="0">
                <a:solidFill>
                  <a:srgbClr val="1F3863"/>
                </a:solidFill>
                <a:latin typeface="Myriad Pro" panose="020B0503030403020204"/>
                <a:cs typeface="Franklin Gothic Book"/>
              </a:rPr>
              <a:t>m</a:t>
            </a:r>
            <a:endParaRPr sz="1050" dirty="0">
              <a:latin typeface="Myriad Pro" panose="020B0503030403020204"/>
              <a:cs typeface="Franklin Gothic Book"/>
            </a:endParaRPr>
          </a:p>
        </p:txBody>
      </p:sp>
      <p:cxnSp>
        <p:nvCxnSpPr>
          <p:cNvPr id="18" name="Straight Connector 17">
            <a:extLst>
              <a:ext uri="{FF2B5EF4-FFF2-40B4-BE49-F238E27FC236}">
                <a16:creationId xmlns:a16="http://schemas.microsoft.com/office/drawing/2014/main" id="{C7AF70AE-BB27-4185-9CA3-269AB1E7E607}"/>
              </a:ext>
            </a:extLst>
          </p:cNvPr>
          <p:cNvCxnSpPr/>
          <p:nvPr userDrawn="1"/>
        </p:nvCxnSpPr>
        <p:spPr>
          <a:xfrm>
            <a:off x="1854183" y="6402280"/>
            <a:ext cx="0" cy="188264"/>
          </a:xfrm>
          <a:prstGeom prst="line">
            <a:avLst/>
          </a:prstGeom>
          <a:ln w="22225">
            <a:solidFill>
              <a:srgbClr val="003265"/>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812CE9-8339-494C-BD6E-F8C775D5B094}"/>
              </a:ext>
            </a:extLst>
          </p:cNvPr>
          <p:cNvSpPr>
            <a:spLocks noGrp="1"/>
          </p:cNvSpPr>
          <p:nvPr>
            <p:ph type="sldNum" sz="quarter" idx="12"/>
          </p:nvPr>
        </p:nvSpPr>
        <p:spPr>
          <a:xfrm>
            <a:off x="11506903" y="6351600"/>
            <a:ext cx="454378" cy="363645"/>
          </a:xfrm>
        </p:spPr>
        <p:txBody>
          <a:bodyPr/>
          <a:lstStyle>
            <a:lvl1pPr>
              <a:defRPr sz="1000">
                <a:solidFill>
                  <a:srgbClr val="003265"/>
                </a:solidFill>
                <a:latin typeface="Myriad Pro" charset="0"/>
                <a:ea typeface="Myriad Pro" charset="0"/>
                <a:cs typeface="Myriad Pro" charset="0"/>
              </a:defRPr>
            </a:lvl1pPr>
          </a:lstStyle>
          <a:p>
            <a:fld id="{1529DE70-A065-2647-B049-826B95586577}" type="slidenum">
              <a:rPr lang="en-US" smtClean="0"/>
              <a:pPr/>
              <a:t>‹#›</a:t>
            </a:fld>
            <a:endParaRPr lang="en-US" dirty="0"/>
          </a:p>
        </p:txBody>
      </p:sp>
      <p:cxnSp>
        <p:nvCxnSpPr>
          <p:cNvPr id="21" name="Straight Connector 20">
            <a:extLst>
              <a:ext uri="{FF2B5EF4-FFF2-40B4-BE49-F238E27FC236}">
                <a16:creationId xmlns:a16="http://schemas.microsoft.com/office/drawing/2014/main" id="{1AFDCD0C-F2E7-4DFD-B064-BF0D8B0AA0E7}"/>
              </a:ext>
            </a:extLst>
          </p:cNvPr>
          <p:cNvCxnSpPr/>
          <p:nvPr userDrawn="1"/>
        </p:nvCxnSpPr>
        <p:spPr>
          <a:xfrm>
            <a:off x="1873402" y="1219202"/>
            <a:ext cx="9505798"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CE4CEDA5-B4B3-44C3-B9E5-A4EA38CDE423}"/>
              </a:ext>
            </a:extLst>
          </p:cNvPr>
          <p:cNvSpPr>
            <a:spLocks noGrp="1"/>
          </p:cNvSpPr>
          <p:nvPr>
            <p:ph type="title"/>
          </p:nvPr>
        </p:nvSpPr>
        <p:spPr>
          <a:xfrm>
            <a:off x="1858754" y="606425"/>
            <a:ext cx="7285245" cy="717951"/>
          </a:xfrm>
        </p:spPr>
        <p:txBody>
          <a:bodyPr>
            <a:normAutofit/>
          </a:bodyPr>
          <a:lstStyle>
            <a:lvl1pPr>
              <a:defRPr sz="2400">
                <a:solidFill>
                  <a:srgbClr val="003265"/>
                </a:solidFill>
                <a:latin typeface="Myriad Pro" panose="020B0503030403020204"/>
              </a:defRPr>
            </a:lvl1pPr>
          </a:lstStyle>
          <a:p>
            <a:r>
              <a:rPr lang="en-US" dirty="0"/>
              <a:t>Click to edit Master title style</a:t>
            </a:r>
          </a:p>
        </p:txBody>
      </p:sp>
      <p:sp>
        <p:nvSpPr>
          <p:cNvPr id="30" name="Chart Placeholder 18">
            <a:extLst>
              <a:ext uri="{FF2B5EF4-FFF2-40B4-BE49-F238E27FC236}">
                <a16:creationId xmlns:a16="http://schemas.microsoft.com/office/drawing/2014/main" id="{152491A5-509D-440C-9813-4ADBBBE8B6ED}"/>
              </a:ext>
            </a:extLst>
          </p:cNvPr>
          <p:cNvSpPr>
            <a:spLocks noGrp="1"/>
          </p:cNvSpPr>
          <p:nvPr>
            <p:ph type="chart" sz="quarter" idx="20"/>
          </p:nvPr>
        </p:nvSpPr>
        <p:spPr>
          <a:xfrm>
            <a:off x="1858754" y="4216736"/>
            <a:ext cx="9486748" cy="2006213"/>
          </a:xfrm>
        </p:spPr>
        <p:txBody>
          <a:bodyPr/>
          <a:lstStyle/>
          <a:p>
            <a:endParaRPr lang="en-US" dirty="0"/>
          </a:p>
        </p:txBody>
      </p:sp>
      <p:sp>
        <p:nvSpPr>
          <p:cNvPr id="31" name="Text Placeholder 21">
            <a:extLst>
              <a:ext uri="{FF2B5EF4-FFF2-40B4-BE49-F238E27FC236}">
                <a16:creationId xmlns:a16="http://schemas.microsoft.com/office/drawing/2014/main" id="{1EF98A3A-2CE3-4527-8285-5D6E7211BFE3}"/>
              </a:ext>
            </a:extLst>
          </p:cNvPr>
          <p:cNvSpPr>
            <a:spLocks noGrp="1"/>
          </p:cNvSpPr>
          <p:nvPr>
            <p:ph type="body" sz="quarter" idx="21"/>
          </p:nvPr>
        </p:nvSpPr>
        <p:spPr>
          <a:xfrm>
            <a:off x="1858754" y="3862838"/>
            <a:ext cx="5364163" cy="304284"/>
          </a:xfrm>
        </p:spPr>
        <p:txBody>
          <a:bodyPr>
            <a:normAutofit/>
          </a:bodyPr>
          <a:lstStyle>
            <a:lvl1pPr marL="0" indent="0">
              <a:buFontTx/>
              <a:buNone/>
              <a:defRPr sz="1200" b="1">
                <a:solidFill>
                  <a:srgbClr val="003265"/>
                </a:solidFill>
              </a:defRPr>
            </a:lvl1pPr>
          </a:lstStyle>
          <a:p>
            <a:pPr lvl="0"/>
            <a:r>
              <a:rPr lang="en-US" dirty="0"/>
              <a:t>Click to edit Master text styles</a:t>
            </a:r>
          </a:p>
        </p:txBody>
      </p:sp>
    </p:spTree>
    <p:extLst>
      <p:ext uri="{BB962C8B-B14F-4D97-AF65-F5344CB8AC3E}">
        <p14:creationId xmlns:p14="http://schemas.microsoft.com/office/powerpoint/2010/main" val="79927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9DE70-A065-2647-B049-826B95586577}" type="slidenum">
              <a:rPr lang="en-US" smtClean="0"/>
              <a:t>‹#›</a:t>
            </a:fld>
            <a:endParaRPr lang="en-US"/>
          </a:p>
        </p:txBody>
      </p:sp>
      <p:sp>
        <p:nvSpPr>
          <p:cNvPr id="7" name="Rectangle 6">
            <a:extLst>
              <a:ext uri="{FF2B5EF4-FFF2-40B4-BE49-F238E27FC236}">
                <a16:creationId xmlns:a16="http://schemas.microsoft.com/office/drawing/2014/main" id="{28B91A75-C3CE-4A09-8CC8-301207649C91}"/>
              </a:ext>
            </a:extLst>
          </p:cNvPr>
          <p:cNvSpPr>
            <a:spLocks noChangeAspect="1"/>
          </p:cNvSpPr>
          <p:nvPr userDrawn="1"/>
        </p:nvSpPr>
        <p:spPr>
          <a:xfrm>
            <a:off x="-1651144" y="609968"/>
            <a:ext cx="1260000" cy="982800"/>
          </a:xfrm>
          <a:prstGeom prst="rect">
            <a:avLst/>
          </a:prstGeom>
          <a:solidFill>
            <a:srgbClr val="3489C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6BE64E-FB49-4F70-A0C0-40BA3A539917}"/>
              </a:ext>
            </a:extLst>
          </p:cNvPr>
          <p:cNvSpPr>
            <a:spLocks noChangeAspect="1"/>
          </p:cNvSpPr>
          <p:nvPr userDrawn="1"/>
        </p:nvSpPr>
        <p:spPr>
          <a:xfrm>
            <a:off x="-1651144" y="1876278"/>
            <a:ext cx="1260000" cy="982800"/>
          </a:xfrm>
          <a:prstGeom prst="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568957-8571-4F90-9F38-800A0B1838B5}"/>
              </a:ext>
            </a:extLst>
          </p:cNvPr>
          <p:cNvSpPr>
            <a:spLocks noChangeAspect="1"/>
          </p:cNvSpPr>
          <p:nvPr userDrawn="1"/>
        </p:nvSpPr>
        <p:spPr>
          <a:xfrm>
            <a:off x="-1651144" y="3201995"/>
            <a:ext cx="1260000" cy="982800"/>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85ABDA-1250-48C6-8F50-7BEC2B4F14DA}"/>
              </a:ext>
            </a:extLst>
          </p:cNvPr>
          <p:cNvSpPr>
            <a:spLocks noChangeAspect="1"/>
          </p:cNvSpPr>
          <p:nvPr userDrawn="1"/>
        </p:nvSpPr>
        <p:spPr>
          <a:xfrm>
            <a:off x="-1651144" y="4527712"/>
            <a:ext cx="1260000" cy="982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105404"/>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50" r:id="rId7"/>
    <p:sldLayoutId id="2147483651" r:id="rId8"/>
    <p:sldLayoutId id="2147483652" r:id="rId9"/>
    <p:sldLayoutId id="2147483655" r:id="rId10"/>
    <p:sldLayoutId id="2147483654" r:id="rId11"/>
    <p:sldLayoutId id="2147483656"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jpeg"/><Relationship Id="rId26" Type="http://schemas.openxmlformats.org/officeDocument/2006/relationships/chart" Target="../charts/chart1.xml"/><Relationship Id="rId3" Type="http://schemas.openxmlformats.org/officeDocument/2006/relationships/image" Target="../media/image20.jpeg"/><Relationship Id="rId21" Type="http://schemas.openxmlformats.org/officeDocument/2006/relationships/image" Target="../media/image38.jpe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42.jpeg"/><Relationship Id="rId2" Type="http://schemas.openxmlformats.org/officeDocument/2006/relationships/notesSlide" Target="../notesSlides/notesSlide3.xml"/><Relationship Id="rId16" Type="http://schemas.openxmlformats.org/officeDocument/2006/relationships/image" Target="../media/image33.jpe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24" Type="http://schemas.openxmlformats.org/officeDocument/2006/relationships/image" Target="../media/image41.pn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jpeg"/><Relationship Id="rId28" Type="http://schemas.openxmlformats.org/officeDocument/2006/relationships/chart" Target="../charts/chart3.xml"/><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g"/><Relationship Id="rId22" Type="http://schemas.openxmlformats.org/officeDocument/2006/relationships/image" Target="../media/image39.jpeg"/><Relationship Id="rId27"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4.xml"/><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hyperlink" Target="http://andrew.otike-odibi@c-ileasing.com" TargetMode="External"/><Relationship Id="rId2" Type="http://schemas.openxmlformats.org/officeDocument/2006/relationships/hyperlink" Target="mailto:alex.mbakogu@c-ileasing.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40108" y="2434569"/>
            <a:ext cx="3707745" cy="497950"/>
          </a:xfrm>
        </p:spPr>
        <p:txBody>
          <a:bodyPr>
            <a:normAutofit/>
          </a:bodyPr>
          <a:lstStyle/>
          <a:p>
            <a:pPr marL="7701">
              <a:spcBef>
                <a:spcPts val="76"/>
              </a:spcBef>
            </a:pPr>
            <a:r>
              <a:rPr lang="en-US" b="1" spc="3" dirty="0">
                <a:solidFill>
                  <a:srgbClr val="FFFFFF"/>
                </a:solidFill>
                <a:latin typeface="Myriad Pro" panose="020B0503030403020204"/>
                <a:cs typeface="Franklin Gothic Book"/>
              </a:rPr>
              <a:t>C&amp;I LEASING</a:t>
            </a:r>
            <a:r>
              <a:rPr lang="en-US" b="1" spc="-67" dirty="0">
                <a:solidFill>
                  <a:srgbClr val="FFFFFF"/>
                </a:solidFill>
                <a:latin typeface="Myriad Pro" panose="020B0503030403020204"/>
                <a:cs typeface="Franklin Gothic Book"/>
              </a:rPr>
              <a:t> </a:t>
            </a:r>
            <a:r>
              <a:rPr lang="en-US" b="1" spc="-12" dirty="0">
                <a:solidFill>
                  <a:srgbClr val="FFFFFF"/>
                </a:solidFill>
                <a:latin typeface="Myriad Pro" panose="020B0503030403020204"/>
                <a:cs typeface="Franklin Gothic Book"/>
              </a:rPr>
              <a:t>PLC</a:t>
            </a:r>
            <a:endParaRPr lang="en-US" b="1" dirty="0">
              <a:latin typeface="Myriad Pro" panose="020B0503030403020204"/>
              <a:cs typeface="Franklin Gothic Book"/>
            </a:endParaRPr>
          </a:p>
        </p:txBody>
      </p:sp>
      <p:sp>
        <p:nvSpPr>
          <p:cNvPr id="4" name="object 6"/>
          <p:cNvSpPr/>
          <p:nvPr/>
        </p:nvSpPr>
        <p:spPr>
          <a:xfrm>
            <a:off x="558795" y="2352720"/>
            <a:ext cx="1460311" cy="11067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5" name="object 4"/>
          <p:cNvSpPr txBox="1"/>
          <p:nvPr/>
        </p:nvSpPr>
        <p:spPr>
          <a:xfrm>
            <a:off x="6116309" y="2907488"/>
            <a:ext cx="3535663" cy="284386"/>
          </a:xfrm>
          <a:prstGeom prst="rect">
            <a:avLst/>
          </a:prstGeom>
        </p:spPr>
        <p:txBody>
          <a:bodyPr vert="horz" wrap="square" lIns="0" tIns="7316" rIns="0" bIns="0" rtlCol="0">
            <a:spAutoFit/>
          </a:bodyPr>
          <a:lstStyle/>
          <a:p>
            <a:pPr marL="7701">
              <a:spcBef>
                <a:spcPts val="58"/>
              </a:spcBef>
            </a:pPr>
            <a:r>
              <a:rPr lang="en-US" b="1" spc="24" dirty="0">
                <a:solidFill>
                  <a:srgbClr val="FFFFFF"/>
                </a:solidFill>
                <a:latin typeface="Myriad Pro" panose="020B0503030403020204"/>
                <a:cs typeface="Franklin Gothic Book"/>
              </a:rPr>
              <a:t>Investor Forum</a:t>
            </a:r>
            <a:endParaRPr b="1" dirty="0">
              <a:latin typeface="Myriad Pro" panose="020B0503030403020204"/>
              <a:cs typeface="Franklin Gothic Book"/>
            </a:endParaRPr>
          </a:p>
        </p:txBody>
      </p:sp>
      <p:sp>
        <p:nvSpPr>
          <p:cNvPr id="6" name="object 5"/>
          <p:cNvSpPr/>
          <p:nvPr/>
        </p:nvSpPr>
        <p:spPr>
          <a:xfrm>
            <a:off x="5650650" y="2402798"/>
            <a:ext cx="0" cy="786687"/>
          </a:xfrm>
          <a:custGeom>
            <a:avLst/>
            <a:gdLst/>
            <a:ahLst/>
            <a:cxnLst/>
            <a:rect l="l" t="t" r="r" b="b"/>
            <a:pathLst>
              <a:path h="1297304">
                <a:moveTo>
                  <a:pt x="0" y="0"/>
                </a:moveTo>
                <a:lnTo>
                  <a:pt x="0" y="1297133"/>
                </a:lnTo>
              </a:path>
            </a:pathLst>
          </a:custGeom>
          <a:ln w="41464">
            <a:solidFill>
              <a:srgbClr val="FFFFFF"/>
            </a:solidFill>
          </a:ln>
        </p:spPr>
        <p:txBody>
          <a:bodyPr wrap="square" lIns="0" tIns="0" rIns="0" bIns="0" rtlCol="0"/>
          <a:lstStyle/>
          <a:p>
            <a:endParaRPr sz="1092"/>
          </a:p>
        </p:txBody>
      </p:sp>
      <p:sp>
        <p:nvSpPr>
          <p:cNvPr id="7" name="object 7"/>
          <p:cNvSpPr txBox="1"/>
          <p:nvPr/>
        </p:nvSpPr>
        <p:spPr>
          <a:xfrm>
            <a:off x="6078209" y="3746639"/>
            <a:ext cx="5504193" cy="353905"/>
          </a:xfrm>
          <a:prstGeom prst="rect">
            <a:avLst/>
          </a:prstGeom>
        </p:spPr>
        <p:txBody>
          <a:bodyPr vert="horz" wrap="square" lIns="0" tIns="8471" rIns="0" bIns="0" rtlCol="0">
            <a:spAutoFit/>
          </a:bodyPr>
          <a:lstStyle/>
          <a:p>
            <a:pPr marL="7701" algn="r">
              <a:spcBef>
                <a:spcPts val="67"/>
              </a:spcBef>
            </a:pPr>
            <a:r>
              <a:rPr lang="en-GB" sz="2244" dirty="0">
                <a:solidFill>
                  <a:srgbClr val="1F3863"/>
                </a:solidFill>
                <a:latin typeface="Myriad Pro" panose="020B0503030403020204"/>
                <a:cs typeface="Franklin Gothic Book"/>
              </a:rPr>
              <a:t>8 November 2018</a:t>
            </a:r>
            <a:endParaRPr lang="en-GB" sz="2244" dirty="0">
              <a:solidFill>
                <a:srgbClr val="003366"/>
              </a:solidFill>
              <a:latin typeface="Myriad Pro" panose="020B0503030403020204"/>
              <a:cs typeface="Franklin Gothic Book"/>
            </a:endParaRPr>
          </a:p>
        </p:txBody>
      </p:sp>
    </p:spTree>
    <p:extLst>
      <p:ext uri="{BB962C8B-B14F-4D97-AF65-F5344CB8AC3E}">
        <p14:creationId xmlns:p14="http://schemas.microsoft.com/office/powerpoint/2010/main" val="169540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V="1">
            <a:off x="1607258" y="1553133"/>
            <a:ext cx="8853467" cy="8098"/>
          </a:xfrm>
          <a:prstGeom prst="line">
            <a:avLst/>
          </a:prstGeom>
          <a:ln w="50800">
            <a:solidFill>
              <a:schemeClr val="bg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7597" y="1553133"/>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17828" y="911861"/>
            <a:ext cx="6924472" cy="477054"/>
          </a:xfrm>
          <a:prstGeom prst="rect">
            <a:avLst/>
          </a:prstGeom>
          <a:noFill/>
        </p:spPr>
        <p:txBody>
          <a:bodyPr wrap="square" rtlCol="0">
            <a:spAutoFit/>
          </a:bodyPr>
          <a:lstStyle/>
          <a:p>
            <a:pPr>
              <a:defRPr/>
            </a:pPr>
            <a:r>
              <a:rPr lang="en-US" sz="2500" spc="50" dirty="0" err="1">
                <a:solidFill>
                  <a:srgbClr val="4472C4">
                    <a:lumMod val="50000"/>
                  </a:srgbClr>
                </a:solidFill>
                <a:latin typeface="Adobe Heiti Std R" panose="020B0400000000000000" pitchFamily="34" charset="-128"/>
                <a:ea typeface="Adobe Heiti Std R" panose="020B0400000000000000" pitchFamily="34" charset="-128"/>
                <a:cs typeface="Open Sans" panose="020B0606030504020204" pitchFamily="34" charset="0"/>
              </a:rPr>
              <a:t>Leasafric</a:t>
            </a:r>
            <a:r>
              <a:rPr lang="en-US" sz="2500" spc="50" dirty="0">
                <a:solidFill>
                  <a:srgbClr val="4472C4">
                    <a:lumMod val="50000"/>
                  </a:srgbClr>
                </a:solidFill>
                <a:latin typeface="Adobe Heiti Std R" panose="020B0400000000000000" pitchFamily="34" charset="-128"/>
                <a:ea typeface="Adobe Heiti Std R" panose="020B0400000000000000" pitchFamily="34" charset="-128"/>
                <a:cs typeface="Open Sans" panose="020B0606030504020204" pitchFamily="34" charset="0"/>
              </a:rPr>
              <a:t> Ghana</a:t>
            </a:r>
          </a:p>
        </p:txBody>
      </p:sp>
      <p:sp>
        <p:nvSpPr>
          <p:cNvPr id="27" name="Rectangle 26"/>
          <p:cNvSpPr/>
          <p:nvPr/>
        </p:nvSpPr>
        <p:spPr>
          <a:xfrm flipH="1">
            <a:off x="-2" y="3661024"/>
            <a:ext cx="96254" cy="7640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4472C4">
                  <a:lumMod val="50000"/>
                </a:srgbClr>
              </a:solidFill>
              <a:latin typeface="Calibri" panose="020F0502020204030204"/>
            </a:endParaRPr>
          </a:p>
        </p:txBody>
      </p:sp>
      <p:grpSp>
        <p:nvGrpSpPr>
          <p:cNvPr id="17" name="Group 16"/>
          <p:cNvGrpSpPr/>
          <p:nvPr/>
        </p:nvGrpSpPr>
        <p:grpSpPr>
          <a:xfrm>
            <a:off x="4076700" y="6385990"/>
            <a:ext cx="4165600" cy="503329"/>
            <a:chOff x="8153400" y="12771979"/>
            <a:chExt cx="8331200" cy="1006656"/>
          </a:xfrm>
        </p:grpSpPr>
        <p:sp>
          <p:nvSpPr>
            <p:cNvPr id="18" name="TextBox 17"/>
            <p:cNvSpPr txBox="1"/>
            <p:nvPr/>
          </p:nvSpPr>
          <p:spPr>
            <a:xfrm>
              <a:off x="8153400" y="12793751"/>
              <a:ext cx="3914584" cy="984884"/>
            </a:xfrm>
            <a:prstGeom prst="rect">
              <a:avLst/>
            </a:prstGeom>
            <a:noFill/>
          </p:spPr>
          <p:txBody>
            <a:bodyPr wrap="square" rtlCol="0">
              <a:spAutoFit/>
            </a:bodyPr>
            <a:lstStyle/>
            <a:p>
              <a:pPr algn="ctr">
                <a:defRPr/>
              </a:pPr>
              <a:r>
                <a:rPr lang="en-US" sz="1300" spc="150" dirty="0">
                  <a:solidFill>
                    <a:srgbClr val="002060"/>
                  </a:solidFill>
                  <a:latin typeface="Gadugi" panose="020B0502040204020203" pitchFamily="34" charset="0"/>
                  <a:ea typeface="Open Sans" panose="020B0606030504020204" pitchFamily="34" charset="0"/>
                  <a:cs typeface="Open Sans" panose="020B0606030504020204" pitchFamily="34" charset="0"/>
                </a:rPr>
                <a:t>www.c-ileasing.com</a:t>
              </a:r>
            </a:p>
          </p:txBody>
        </p:sp>
        <p:cxnSp>
          <p:nvCxnSpPr>
            <p:cNvPr id="19" name="Straight Connector 18"/>
            <p:cNvCxnSpPr/>
            <p:nvPr/>
          </p:nvCxnSpPr>
          <p:spPr>
            <a:xfrm flipV="1">
              <a:off x="12190592" y="12771979"/>
              <a:ext cx="21772" cy="504917"/>
            </a:xfrm>
            <a:prstGeom prst="line">
              <a:avLst/>
            </a:prstGeom>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30650" y="12793751"/>
              <a:ext cx="4153950" cy="584775"/>
            </a:xfrm>
            <a:prstGeom prst="rect">
              <a:avLst/>
            </a:prstGeom>
            <a:noFill/>
          </p:spPr>
          <p:txBody>
            <a:bodyPr wrap="square" rtlCol="0">
              <a:spAutoFit/>
            </a:bodyPr>
            <a:lstStyle/>
            <a:p>
              <a:pPr algn="ctr">
                <a:defRPr/>
              </a:pPr>
              <a:r>
                <a:rPr lang="en-US" sz="1300" spc="150" dirty="0">
                  <a:solidFill>
                    <a:srgbClr val="4472C4">
                      <a:lumMod val="50000"/>
                    </a:srgbClr>
                  </a:solidFill>
                  <a:latin typeface="Gadugi" panose="020B0502040204020203" pitchFamily="34" charset="0"/>
                  <a:ea typeface="Open Sans" panose="020B0606030504020204" pitchFamily="34" charset="0"/>
                  <a:cs typeface="Open Sans" panose="020B0606030504020204" pitchFamily="34" charset="0"/>
                </a:rPr>
                <a:t>info@c-ileasing.com</a:t>
              </a:r>
            </a:p>
          </p:txBody>
        </p:sp>
      </p:grpSp>
      <p:sp>
        <p:nvSpPr>
          <p:cNvPr id="14" name="TextBox 13"/>
          <p:cNvSpPr txBox="1"/>
          <p:nvPr/>
        </p:nvSpPr>
        <p:spPr>
          <a:xfrm>
            <a:off x="827597" y="2163957"/>
            <a:ext cx="6209618" cy="1754326"/>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rgbClr val="002060"/>
                </a:solidFill>
                <a:latin typeface="Myriad Pro" panose="020B0503030403020204" pitchFamily="34" charset="0"/>
              </a:rPr>
              <a:t>Leasafric is a subsidiary of C&amp;I Leasing Plc, in Ghana. </a:t>
            </a:r>
          </a:p>
          <a:p>
            <a:pPr>
              <a:defRPr/>
            </a:pPr>
            <a:endParaRPr lang="en-US" dirty="0">
              <a:solidFill>
                <a:srgbClr val="002060"/>
              </a:solidFill>
              <a:latin typeface="Myriad Pro" panose="020B0503030403020204" pitchFamily="34" charset="0"/>
            </a:endParaRPr>
          </a:p>
          <a:p>
            <a:pPr marL="285750" indent="-285750">
              <a:buFont typeface="Arial" panose="020B0604020202020204" pitchFamily="34" charset="0"/>
              <a:buChar char="•"/>
              <a:defRPr/>
            </a:pPr>
            <a:endParaRPr lang="en-US" dirty="0">
              <a:solidFill>
                <a:srgbClr val="002060"/>
              </a:solidFill>
              <a:latin typeface="Myriad Pro" panose="020B0503030403020204" pitchFamily="34" charset="0"/>
            </a:endParaRPr>
          </a:p>
          <a:p>
            <a:pPr marL="285750" indent="-285750">
              <a:buFont typeface="Arial" panose="020B0604020202020204" pitchFamily="34" charset="0"/>
              <a:buChar char="•"/>
              <a:defRPr/>
            </a:pPr>
            <a:r>
              <a:rPr lang="en-US" dirty="0">
                <a:solidFill>
                  <a:srgbClr val="002060"/>
                </a:solidFill>
                <a:latin typeface="Myriad Pro" panose="020B0503030403020204" pitchFamily="34" charset="0"/>
              </a:rPr>
              <a:t>It is the largest leasing company in Ghana and provides professional lease options for individuals and corporate bodies with fleet size over 1,000 vehicles</a:t>
            </a:r>
          </a:p>
        </p:txBody>
      </p:sp>
      <p:pic>
        <p:nvPicPr>
          <p:cNvPr id="4" name="Picture 3" descr="A picture containing text&#10;&#10;Description automatically generated">
            <a:extLst>
              <a:ext uri="{FF2B5EF4-FFF2-40B4-BE49-F238E27FC236}">
                <a16:creationId xmlns:a16="http://schemas.microsoft.com/office/drawing/2014/main" id="{58BBB9B9-9445-46C1-89E7-EF8A129961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42786" y="8098"/>
            <a:ext cx="4503523" cy="6370165"/>
          </a:xfrm>
          <a:prstGeom prst="rect">
            <a:avLst/>
          </a:prstGeom>
        </p:spPr>
      </p:pic>
    </p:spTree>
    <p:extLst>
      <p:ext uri="{BB962C8B-B14F-4D97-AF65-F5344CB8AC3E}">
        <p14:creationId xmlns:p14="http://schemas.microsoft.com/office/powerpoint/2010/main" val="380858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V="1">
            <a:off x="1629476" y="4046506"/>
            <a:ext cx="8853467" cy="8098"/>
          </a:xfrm>
          <a:prstGeom prst="line">
            <a:avLst/>
          </a:prstGeom>
          <a:ln w="50800">
            <a:solidFill>
              <a:schemeClr val="bg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9476" y="4054604"/>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84528" y="3569788"/>
            <a:ext cx="6924472" cy="477054"/>
          </a:xfrm>
          <a:prstGeom prst="rect">
            <a:avLst/>
          </a:prstGeom>
          <a:noFill/>
        </p:spPr>
        <p:txBody>
          <a:bodyPr wrap="square" rtlCol="0">
            <a:spAutoFit/>
          </a:bodyPr>
          <a:lstStyle/>
          <a:p>
            <a:pPr>
              <a:defRPr/>
            </a:pPr>
            <a:r>
              <a:rPr lang="en-US" sz="2500" spc="50" dirty="0">
                <a:solidFill>
                  <a:srgbClr val="4472C4">
                    <a:lumMod val="50000"/>
                  </a:srgbClr>
                </a:solidFill>
                <a:latin typeface="Adobe Heiti Std R" panose="020B0400000000000000" pitchFamily="34" charset="-128"/>
                <a:ea typeface="Adobe Heiti Std R" panose="020B0400000000000000" pitchFamily="34" charset="-128"/>
                <a:cs typeface="Open Sans" panose="020B0606030504020204" pitchFamily="34" charset="0"/>
              </a:rPr>
              <a:t>Epic International FZE - UAE</a:t>
            </a:r>
          </a:p>
        </p:txBody>
      </p:sp>
      <p:sp>
        <p:nvSpPr>
          <p:cNvPr id="27" name="Rectangle 26"/>
          <p:cNvSpPr/>
          <p:nvPr/>
        </p:nvSpPr>
        <p:spPr>
          <a:xfrm flipH="1">
            <a:off x="-2" y="3661024"/>
            <a:ext cx="96254" cy="7640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4472C4">
                  <a:lumMod val="50000"/>
                </a:srgbClr>
              </a:solidFill>
              <a:latin typeface="Calibri" panose="020F0502020204030204"/>
            </a:endParaRPr>
          </a:p>
        </p:txBody>
      </p:sp>
      <p:sp>
        <p:nvSpPr>
          <p:cNvPr id="28" name="Rectangle 27"/>
          <p:cNvSpPr/>
          <p:nvPr/>
        </p:nvSpPr>
        <p:spPr>
          <a:xfrm>
            <a:off x="8928881" y="2096464"/>
            <a:ext cx="1973943" cy="483314"/>
          </a:xfrm>
          <a:prstGeom prst="rect">
            <a:avLst/>
          </a:prstGeom>
          <a:solidFill>
            <a:srgbClr val="0033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17" name="Group 16"/>
          <p:cNvGrpSpPr/>
          <p:nvPr/>
        </p:nvGrpSpPr>
        <p:grpSpPr>
          <a:xfrm>
            <a:off x="4076700" y="6385990"/>
            <a:ext cx="4165600" cy="503329"/>
            <a:chOff x="8153400" y="12771979"/>
            <a:chExt cx="8331200" cy="1006656"/>
          </a:xfrm>
        </p:grpSpPr>
        <p:sp>
          <p:nvSpPr>
            <p:cNvPr id="18" name="TextBox 17"/>
            <p:cNvSpPr txBox="1"/>
            <p:nvPr/>
          </p:nvSpPr>
          <p:spPr>
            <a:xfrm>
              <a:off x="8153400" y="12793751"/>
              <a:ext cx="3914584" cy="984884"/>
            </a:xfrm>
            <a:prstGeom prst="rect">
              <a:avLst/>
            </a:prstGeom>
            <a:noFill/>
          </p:spPr>
          <p:txBody>
            <a:bodyPr wrap="square" rtlCol="0">
              <a:spAutoFit/>
            </a:bodyPr>
            <a:lstStyle/>
            <a:p>
              <a:pPr algn="ctr">
                <a:defRPr/>
              </a:pPr>
              <a:r>
                <a:rPr lang="en-US" sz="1300" spc="150" dirty="0">
                  <a:solidFill>
                    <a:srgbClr val="002060"/>
                  </a:solidFill>
                  <a:latin typeface="Gadugi" panose="020B0502040204020203" pitchFamily="34" charset="0"/>
                  <a:ea typeface="Open Sans" panose="020B0606030504020204" pitchFamily="34" charset="0"/>
                  <a:cs typeface="Open Sans" panose="020B0606030504020204" pitchFamily="34" charset="0"/>
                </a:rPr>
                <a:t>www.c-ileasing.com</a:t>
              </a:r>
            </a:p>
          </p:txBody>
        </p:sp>
        <p:cxnSp>
          <p:nvCxnSpPr>
            <p:cNvPr id="19" name="Straight Connector 18"/>
            <p:cNvCxnSpPr/>
            <p:nvPr/>
          </p:nvCxnSpPr>
          <p:spPr>
            <a:xfrm flipV="1">
              <a:off x="12190592" y="12771979"/>
              <a:ext cx="21772" cy="504917"/>
            </a:xfrm>
            <a:prstGeom prst="line">
              <a:avLst/>
            </a:prstGeom>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30650" y="12793751"/>
              <a:ext cx="4153950" cy="584775"/>
            </a:xfrm>
            <a:prstGeom prst="rect">
              <a:avLst/>
            </a:prstGeom>
            <a:noFill/>
          </p:spPr>
          <p:txBody>
            <a:bodyPr wrap="square" rtlCol="0">
              <a:spAutoFit/>
            </a:bodyPr>
            <a:lstStyle/>
            <a:p>
              <a:pPr algn="ctr">
                <a:defRPr/>
              </a:pPr>
              <a:r>
                <a:rPr lang="en-US" sz="1300" spc="150" dirty="0">
                  <a:solidFill>
                    <a:srgbClr val="4472C4">
                      <a:lumMod val="50000"/>
                    </a:srgbClr>
                  </a:solidFill>
                  <a:latin typeface="Gadugi" panose="020B0502040204020203" pitchFamily="34" charset="0"/>
                  <a:ea typeface="Open Sans" panose="020B0606030504020204" pitchFamily="34" charset="0"/>
                  <a:cs typeface="Open Sans" panose="020B0606030504020204" pitchFamily="34" charset="0"/>
                </a:rPr>
                <a:t>info@c-ileasing.com</a:t>
              </a:r>
            </a:p>
          </p:txBody>
        </p:sp>
      </p:grpSp>
      <p:sp>
        <p:nvSpPr>
          <p:cNvPr id="14" name="TextBox 13"/>
          <p:cNvSpPr txBox="1"/>
          <p:nvPr/>
        </p:nvSpPr>
        <p:spPr>
          <a:xfrm>
            <a:off x="980309" y="4264110"/>
            <a:ext cx="10640191" cy="1477328"/>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rgbClr val="5B9BD5">
                    <a:lumMod val="50000"/>
                  </a:srgbClr>
                </a:solidFill>
                <a:latin typeface="Myriad Pro" panose="020B0503030403020204"/>
              </a:rPr>
              <a:t>The company was  incorporated  on  15th June  2011,  as  a  free Trade zone  establishment in  United Arab  Emirates and licensed to trade in supply of vessels, its parts, component and automobile.</a:t>
            </a:r>
          </a:p>
          <a:p>
            <a:pPr marL="285750" indent="-285750">
              <a:buFont typeface="Arial" panose="020B0604020202020204" pitchFamily="34" charset="0"/>
              <a:buChar char="•"/>
              <a:defRPr/>
            </a:pPr>
            <a:r>
              <a:rPr lang="en-US" dirty="0">
                <a:solidFill>
                  <a:srgbClr val="5B9BD5">
                    <a:lumMod val="50000"/>
                  </a:srgbClr>
                </a:solidFill>
                <a:latin typeface="Myriad Pro" panose="020B0503030403020204"/>
              </a:rPr>
              <a:t>Through EPIC, we have been able to take advantage of cheaper sources of financing available internationally for financing our offshore vessel support business.</a:t>
            </a:r>
          </a:p>
        </p:txBody>
      </p:sp>
      <p:pic>
        <p:nvPicPr>
          <p:cNvPr id="2" name="Picture 1">
            <a:extLst>
              <a:ext uri="{FF2B5EF4-FFF2-40B4-BE49-F238E27FC236}">
                <a16:creationId xmlns:a16="http://schemas.microsoft.com/office/drawing/2014/main" id="{64F6CF03-90C9-4BF4-B298-3E201D276BDE}"/>
              </a:ext>
            </a:extLst>
          </p:cNvPr>
          <p:cNvPicPr>
            <a:picLocks noChangeAspect="1"/>
          </p:cNvPicPr>
          <p:nvPr/>
        </p:nvPicPr>
        <p:blipFill>
          <a:blip r:embed="rId2"/>
          <a:stretch>
            <a:fillRect/>
          </a:stretch>
        </p:blipFill>
        <p:spPr>
          <a:xfrm>
            <a:off x="10182" y="-409446"/>
            <a:ext cx="12192000" cy="3230880"/>
          </a:xfrm>
          <a:prstGeom prst="rect">
            <a:avLst/>
          </a:prstGeom>
        </p:spPr>
      </p:pic>
    </p:spTree>
    <p:extLst>
      <p:ext uri="{BB962C8B-B14F-4D97-AF65-F5344CB8AC3E}">
        <p14:creationId xmlns:p14="http://schemas.microsoft.com/office/powerpoint/2010/main" val="297044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12</a:t>
            </a:fld>
            <a:endParaRPr lang="en-US" dirty="0"/>
          </a:p>
        </p:txBody>
      </p:sp>
      <p:sp>
        <p:nvSpPr>
          <p:cNvPr id="4" name="Title 3"/>
          <p:cNvSpPr>
            <a:spLocks noGrp="1"/>
          </p:cNvSpPr>
          <p:nvPr>
            <p:ph type="title"/>
          </p:nvPr>
        </p:nvSpPr>
        <p:spPr>
          <a:xfrm>
            <a:off x="1858753" y="486000"/>
            <a:ext cx="9543600" cy="717951"/>
          </a:xfrm>
        </p:spPr>
        <p:txBody>
          <a:bodyPr>
            <a:normAutofit/>
          </a:bodyPr>
          <a:lstStyle/>
          <a:p>
            <a:r>
              <a:rPr lang="en-US" kern="0" spc="30" dirty="0">
                <a:solidFill>
                  <a:srgbClr val="001F5F"/>
                </a:solidFill>
                <a:latin typeface="Myriad Pro" panose="020B0503030403020204"/>
                <a:cs typeface="Eras Light ITC"/>
              </a:rPr>
              <a:t>Breakdown of business segment for C&amp;I Leasing Plc (Company)</a:t>
            </a:r>
            <a:endParaRPr lang="en-US" dirty="0"/>
          </a:p>
        </p:txBody>
      </p:sp>
      <p:sp>
        <p:nvSpPr>
          <p:cNvPr id="7" name="Rectangle 6"/>
          <p:cNvSpPr/>
          <p:nvPr/>
        </p:nvSpPr>
        <p:spPr>
          <a:xfrm>
            <a:off x="2838610" y="2238441"/>
            <a:ext cx="2321122" cy="2585403"/>
          </a:xfrm>
          <a:prstGeom prst="rect">
            <a:avLst/>
          </a:prstGeom>
          <a:noFill/>
          <a:ln w="38100">
            <a:solidFill>
              <a:srgbClr val="F67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3" name="object 38">
            <a:extLst>
              <a:ext uri="{FF2B5EF4-FFF2-40B4-BE49-F238E27FC236}">
                <a16:creationId xmlns:a16="http://schemas.microsoft.com/office/drawing/2014/main" id="{7A1D9301-E421-4A6C-83FC-5DF6DD23C546}"/>
              </a:ext>
            </a:extLst>
          </p:cNvPr>
          <p:cNvSpPr txBox="1"/>
          <p:nvPr/>
        </p:nvSpPr>
        <p:spPr>
          <a:xfrm>
            <a:off x="2865733" y="3058068"/>
            <a:ext cx="2256160" cy="1666931"/>
          </a:xfrm>
          <a:prstGeom prst="rect">
            <a:avLst/>
          </a:prstGeom>
        </p:spPr>
        <p:txBody>
          <a:bodyPr vert="horz" wrap="square" lIns="0" tIns="0" rIns="0" bIns="0" rtlCol="0">
            <a:spAutoFit/>
          </a:bodyPr>
          <a:lstStyle/>
          <a:p>
            <a:pPr marL="7701" marR="3081" algn="ctr">
              <a:lnSpc>
                <a:spcPct val="100600"/>
              </a:lnSpc>
              <a:spcBef>
                <a:spcPts val="58"/>
              </a:spcBef>
            </a:pPr>
            <a:r>
              <a:rPr lang="en-GB" sz="1200" spc="3" dirty="0">
                <a:solidFill>
                  <a:srgbClr val="00174A"/>
                </a:solidFill>
                <a:latin typeface="Myriad Pro" panose="020B0503030403020204"/>
                <a:cs typeface="Franklin Gothic Book"/>
              </a:rPr>
              <a:t>Leading Nigerian Content player in the offshore marine vessel space. It offers a wide range of marine services to both onshore and offshore terminals; leveraging the opportunities created by the Nigerian Oil and Gas Industry Development Act for indigenous companies</a:t>
            </a:r>
            <a:endParaRPr lang="en-US" sz="1200" dirty="0">
              <a:solidFill>
                <a:srgbClr val="00174A"/>
              </a:solidFill>
              <a:latin typeface="Myriad Pro" panose="020B0503030403020204"/>
              <a:cs typeface="Franklin Gothic Book"/>
            </a:endParaRPr>
          </a:p>
        </p:txBody>
      </p:sp>
      <p:sp>
        <p:nvSpPr>
          <p:cNvPr id="5" name="Oval 4"/>
          <p:cNvSpPr/>
          <p:nvPr/>
        </p:nvSpPr>
        <p:spPr>
          <a:xfrm>
            <a:off x="3507635" y="1555208"/>
            <a:ext cx="1012209" cy="1011600"/>
          </a:xfrm>
          <a:prstGeom prst="ellipse">
            <a:avLst/>
          </a:prstGeom>
          <a:solidFill>
            <a:srgbClr val="F67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5" name="TextBox 24">
            <a:extLst>
              <a:ext uri="{FF2B5EF4-FFF2-40B4-BE49-F238E27FC236}">
                <a16:creationId xmlns:a16="http://schemas.microsoft.com/office/drawing/2014/main" id="{0FF7DE98-B738-4C09-A634-3C34BE128E06}"/>
              </a:ext>
            </a:extLst>
          </p:cNvPr>
          <p:cNvSpPr txBox="1"/>
          <p:nvPr/>
        </p:nvSpPr>
        <p:spPr>
          <a:xfrm>
            <a:off x="3121188" y="1920672"/>
            <a:ext cx="1744910" cy="276999"/>
          </a:xfrm>
          <a:prstGeom prst="rect">
            <a:avLst/>
          </a:prstGeom>
          <a:noFill/>
        </p:spPr>
        <p:txBody>
          <a:bodyPr wrap="square" rtlCol="0">
            <a:spAutoFit/>
          </a:bodyPr>
          <a:lstStyle/>
          <a:p>
            <a:pPr algn="ctr"/>
            <a:r>
              <a:rPr lang="en-GB" sz="1200" b="1" dirty="0">
                <a:solidFill>
                  <a:schemeClr val="bg1"/>
                </a:solidFill>
                <a:latin typeface="Myriad Pro" panose="020B0503030403020204"/>
              </a:rPr>
              <a:t>Marine</a:t>
            </a:r>
          </a:p>
        </p:txBody>
      </p:sp>
      <p:sp>
        <p:nvSpPr>
          <p:cNvPr id="65" name="Rectangle 64"/>
          <p:cNvSpPr/>
          <p:nvPr/>
        </p:nvSpPr>
        <p:spPr>
          <a:xfrm>
            <a:off x="7691830" y="2238442"/>
            <a:ext cx="2321122" cy="2585402"/>
          </a:xfrm>
          <a:prstGeom prst="rect">
            <a:avLst/>
          </a:prstGeom>
          <a:noFill/>
          <a:ln w="38100">
            <a:solidFill>
              <a:srgbClr val="31A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9" name="object 38">
            <a:extLst>
              <a:ext uri="{FF2B5EF4-FFF2-40B4-BE49-F238E27FC236}">
                <a16:creationId xmlns:a16="http://schemas.microsoft.com/office/drawing/2014/main" id="{405B1F41-6EBC-4A96-9750-108D4A91FB08}"/>
              </a:ext>
            </a:extLst>
          </p:cNvPr>
          <p:cNvSpPr txBox="1"/>
          <p:nvPr/>
        </p:nvSpPr>
        <p:spPr>
          <a:xfrm>
            <a:off x="7806064" y="2968203"/>
            <a:ext cx="2092654" cy="1846659"/>
          </a:xfrm>
          <a:prstGeom prst="rect">
            <a:avLst/>
          </a:prstGeom>
        </p:spPr>
        <p:txBody>
          <a:bodyPr vert="horz" wrap="square" lIns="0" tIns="0" rIns="0" bIns="0" rtlCol="0">
            <a:spAutoFit/>
          </a:bodyPr>
          <a:lstStyle/>
          <a:p>
            <a:pPr marL="7316" marR="3081" indent="-385" algn="ctr">
              <a:lnSpc>
                <a:spcPct val="99600"/>
              </a:lnSpc>
              <a:spcBef>
                <a:spcPts val="64"/>
              </a:spcBef>
              <a:tabLst>
                <a:tab pos="437433" algn="l"/>
              </a:tabLst>
            </a:pPr>
            <a:r>
              <a:rPr lang="en-US" sz="1200" spc="-3" dirty="0">
                <a:solidFill>
                  <a:srgbClr val="00174A"/>
                </a:solidFill>
                <a:latin typeface="Myriad Pro" panose="020B0503030403020204"/>
                <a:cs typeface="Franklin Gothic Book"/>
              </a:rPr>
              <a:t>Providing Car rental services with its Hertz Car Rental franchise, as well as fleet management services for light vehicles and heavy duty automobiles. Also providing web-based, end-to-end tracking and other fleet management solutions to both internal and external clients</a:t>
            </a:r>
            <a:endParaRPr lang="en-US" sz="1200" dirty="0">
              <a:solidFill>
                <a:srgbClr val="00174A"/>
              </a:solidFill>
              <a:latin typeface="Myriad Pro" panose="020B0503030403020204"/>
              <a:cs typeface="Franklin Gothic Book"/>
            </a:endParaRPr>
          </a:p>
        </p:txBody>
      </p:sp>
      <p:sp>
        <p:nvSpPr>
          <p:cNvPr id="20" name="Oval 19"/>
          <p:cNvSpPr/>
          <p:nvPr/>
        </p:nvSpPr>
        <p:spPr>
          <a:xfrm>
            <a:off x="8476481" y="1555208"/>
            <a:ext cx="1011600" cy="1011600"/>
          </a:xfrm>
          <a:prstGeom prst="ellipse">
            <a:avLst/>
          </a:prstGeom>
          <a:solidFill>
            <a:srgbClr val="31A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TextBox 32">
            <a:extLst>
              <a:ext uri="{FF2B5EF4-FFF2-40B4-BE49-F238E27FC236}">
                <a16:creationId xmlns:a16="http://schemas.microsoft.com/office/drawing/2014/main" id="{6E4F31D4-4EDC-4F90-BDA4-22C189AF2656}"/>
              </a:ext>
            </a:extLst>
          </p:cNvPr>
          <p:cNvSpPr txBox="1"/>
          <p:nvPr/>
        </p:nvSpPr>
        <p:spPr>
          <a:xfrm>
            <a:off x="8180218" y="1727178"/>
            <a:ext cx="1619650" cy="461665"/>
          </a:xfrm>
          <a:prstGeom prst="rect">
            <a:avLst/>
          </a:prstGeom>
          <a:noFill/>
        </p:spPr>
        <p:txBody>
          <a:bodyPr wrap="square" rtlCol="0">
            <a:spAutoFit/>
          </a:bodyPr>
          <a:lstStyle/>
          <a:p>
            <a:pPr algn="ctr"/>
            <a:r>
              <a:rPr lang="en-GB" sz="1200" b="1" dirty="0">
                <a:solidFill>
                  <a:schemeClr val="bg1"/>
                </a:solidFill>
                <a:latin typeface="Myriad Pro" panose="020B0503030403020204"/>
              </a:rPr>
              <a:t>Fleet </a:t>
            </a:r>
          </a:p>
          <a:p>
            <a:pPr algn="ctr"/>
            <a:r>
              <a:rPr lang="en-GB" sz="1200" b="1" dirty="0">
                <a:solidFill>
                  <a:schemeClr val="bg1"/>
                </a:solidFill>
                <a:latin typeface="Myriad Pro" panose="020B0503030403020204"/>
              </a:rPr>
              <a:t>Management</a:t>
            </a:r>
          </a:p>
        </p:txBody>
      </p:sp>
      <p:sp>
        <p:nvSpPr>
          <p:cNvPr id="27" name="object 38">
            <a:extLst>
              <a:ext uri="{FF2B5EF4-FFF2-40B4-BE49-F238E27FC236}">
                <a16:creationId xmlns:a16="http://schemas.microsoft.com/office/drawing/2014/main" id="{D9D832CC-286B-4717-97B1-509E93702E2E}"/>
              </a:ext>
            </a:extLst>
          </p:cNvPr>
          <p:cNvSpPr txBox="1"/>
          <p:nvPr/>
        </p:nvSpPr>
        <p:spPr>
          <a:xfrm>
            <a:off x="5342085" y="3058068"/>
            <a:ext cx="2049682" cy="1480405"/>
          </a:xfrm>
          <a:prstGeom prst="rect">
            <a:avLst/>
          </a:prstGeom>
        </p:spPr>
        <p:txBody>
          <a:bodyPr vert="horz" wrap="square" lIns="0" tIns="0" rIns="0" bIns="0" rtlCol="0">
            <a:spAutoFit/>
          </a:bodyPr>
          <a:lstStyle/>
          <a:p>
            <a:pPr marL="7701" marR="3081" algn="ctr">
              <a:lnSpc>
                <a:spcPct val="100600"/>
              </a:lnSpc>
              <a:spcBef>
                <a:spcPts val="58"/>
              </a:spcBef>
            </a:pPr>
            <a:r>
              <a:rPr lang="en-US" sz="1200" spc="-21" dirty="0">
                <a:solidFill>
                  <a:srgbClr val="00174A"/>
                </a:solidFill>
                <a:latin typeface="Myriad Pro" panose="020B0503030403020204"/>
                <a:cs typeface="Franklin Gothic Book"/>
              </a:rPr>
              <a:t>Human </a:t>
            </a:r>
            <a:r>
              <a:rPr lang="en-US" sz="1200" spc="-6" dirty="0">
                <a:solidFill>
                  <a:srgbClr val="00174A"/>
                </a:solidFill>
                <a:latin typeface="Myriad Pro" panose="020B0503030403020204"/>
                <a:cs typeface="Franklin Gothic Book"/>
              </a:rPr>
              <a:t>resource solutions (</a:t>
            </a:r>
            <a:r>
              <a:rPr lang="en-GB" sz="1200" dirty="0">
                <a:solidFill>
                  <a:srgbClr val="00174A"/>
                </a:solidFill>
                <a:latin typeface="Myriad Pro" panose="020B0503030403020204"/>
                <a:cs typeface="Franklin Gothic Book"/>
              </a:rPr>
              <a:t>personnel management, human resource outsourcing, consultancy, personnel evaluation)</a:t>
            </a:r>
            <a:r>
              <a:rPr lang="en-US" sz="1200" spc="-6" dirty="0">
                <a:solidFill>
                  <a:srgbClr val="00174A"/>
                </a:solidFill>
                <a:latin typeface="Myriad Pro" panose="020B0503030403020204"/>
                <a:cs typeface="Franklin Gothic Book"/>
              </a:rPr>
              <a:t> </a:t>
            </a:r>
            <a:r>
              <a:rPr lang="en-US" sz="1200" spc="-12" dirty="0">
                <a:solidFill>
                  <a:srgbClr val="00174A"/>
                </a:solidFill>
                <a:latin typeface="Myriad Pro" panose="020B0503030403020204"/>
                <a:cs typeface="Franklin Gothic Book"/>
              </a:rPr>
              <a:t>for </a:t>
            </a:r>
            <a:r>
              <a:rPr lang="en-US" sz="1200" spc="-3" dirty="0">
                <a:solidFill>
                  <a:srgbClr val="00174A"/>
                </a:solidFill>
                <a:latin typeface="Myriad Pro" panose="020B0503030403020204"/>
                <a:cs typeface="Franklin Gothic Book"/>
              </a:rPr>
              <a:t>blue chip organizations in addition </a:t>
            </a:r>
            <a:r>
              <a:rPr lang="en-US" sz="1200" spc="-15" dirty="0">
                <a:solidFill>
                  <a:srgbClr val="00174A"/>
                </a:solidFill>
                <a:latin typeface="Myriad Pro" panose="020B0503030403020204"/>
                <a:cs typeface="Franklin Gothic Book"/>
              </a:rPr>
              <a:t>to</a:t>
            </a:r>
            <a:r>
              <a:rPr lang="en-US" sz="1200" spc="-3" dirty="0">
                <a:solidFill>
                  <a:srgbClr val="00174A"/>
                </a:solidFill>
                <a:latin typeface="Myriad Pro" panose="020B0503030403020204"/>
                <a:cs typeface="Franklin Gothic Book"/>
              </a:rPr>
              <a:t> the SDS training center which </a:t>
            </a:r>
            <a:r>
              <a:rPr lang="en-US" sz="1200" spc="-9" dirty="0">
                <a:solidFill>
                  <a:srgbClr val="00174A"/>
                </a:solidFill>
                <a:latin typeface="Myriad Pro" panose="020B0503030403020204"/>
                <a:cs typeface="Franklin Gothic Book"/>
              </a:rPr>
              <a:t>focuses </a:t>
            </a:r>
            <a:r>
              <a:rPr lang="en-US" sz="1200" spc="-3" dirty="0">
                <a:solidFill>
                  <a:srgbClr val="00174A"/>
                </a:solidFill>
                <a:latin typeface="Myriad Pro" panose="020B0503030403020204"/>
                <a:cs typeface="Franklin Gothic Book"/>
              </a:rPr>
              <a:t>on training services</a:t>
            </a:r>
            <a:r>
              <a:rPr lang="en-US" sz="1200" dirty="0">
                <a:solidFill>
                  <a:srgbClr val="00174A"/>
                </a:solidFill>
                <a:latin typeface="Myriad Pro" panose="020B0503030403020204"/>
                <a:cs typeface="Franklin Gothic Book"/>
              </a:rPr>
              <a:t> </a:t>
            </a:r>
          </a:p>
        </p:txBody>
      </p:sp>
      <p:sp>
        <p:nvSpPr>
          <p:cNvPr id="64" name="Rectangle 63"/>
          <p:cNvSpPr/>
          <p:nvPr/>
        </p:nvSpPr>
        <p:spPr>
          <a:xfrm>
            <a:off x="5265220" y="2238442"/>
            <a:ext cx="2321122" cy="2585402"/>
          </a:xfrm>
          <a:prstGeom prst="rect">
            <a:avLst/>
          </a:prstGeom>
          <a:noFill/>
          <a:ln w="38100">
            <a:solidFill>
              <a:srgbClr val="C73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6" name="Oval 15"/>
          <p:cNvSpPr/>
          <p:nvPr/>
        </p:nvSpPr>
        <p:spPr>
          <a:xfrm>
            <a:off x="5962701" y="1555208"/>
            <a:ext cx="1011600" cy="1011600"/>
          </a:xfrm>
          <a:prstGeom prst="ellipse">
            <a:avLst/>
          </a:prstGeom>
          <a:solidFill>
            <a:srgbClr val="C7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32" name="TextBox 31">
            <a:extLst>
              <a:ext uri="{FF2B5EF4-FFF2-40B4-BE49-F238E27FC236}">
                <a16:creationId xmlns:a16="http://schemas.microsoft.com/office/drawing/2014/main" id="{CB8338EE-D9DF-496F-A6F1-D9D478F3C72A}"/>
              </a:ext>
            </a:extLst>
          </p:cNvPr>
          <p:cNvSpPr txBox="1"/>
          <p:nvPr/>
        </p:nvSpPr>
        <p:spPr>
          <a:xfrm>
            <a:off x="5580014" y="1808597"/>
            <a:ext cx="1744910" cy="461665"/>
          </a:xfrm>
          <a:prstGeom prst="rect">
            <a:avLst/>
          </a:prstGeom>
          <a:noFill/>
        </p:spPr>
        <p:txBody>
          <a:bodyPr wrap="square" rtlCol="0">
            <a:spAutoFit/>
          </a:bodyPr>
          <a:lstStyle/>
          <a:p>
            <a:pPr algn="ctr"/>
            <a:r>
              <a:rPr lang="en-GB" sz="1200" b="1" dirty="0">
                <a:solidFill>
                  <a:schemeClr val="bg1"/>
                </a:solidFill>
                <a:latin typeface="Myriad Pro" panose="020B0503030403020204"/>
              </a:rPr>
              <a:t>Personnel</a:t>
            </a:r>
          </a:p>
          <a:p>
            <a:pPr algn="ctr"/>
            <a:r>
              <a:rPr lang="en-GB" sz="1200" b="1" dirty="0">
                <a:solidFill>
                  <a:schemeClr val="bg1"/>
                </a:solidFill>
                <a:latin typeface="Myriad Pro" panose="020B0503030403020204"/>
              </a:rPr>
              <a:t> Outsourcing</a:t>
            </a:r>
          </a:p>
        </p:txBody>
      </p:sp>
    </p:spTree>
    <p:extLst>
      <p:ext uri="{BB962C8B-B14F-4D97-AF65-F5344CB8AC3E}">
        <p14:creationId xmlns:p14="http://schemas.microsoft.com/office/powerpoint/2010/main" val="1673981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E0738-1259-48EA-A98D-B4F8A1CD5BD6}"/>
              </a:ext>
            </a:extLst>
          </p:cNvPr>
          <p:cNvSpPr>
            <a:spLocks noGrp="1"/>
          </p:cNvSpPr>
          <p:nvPr>
            <p:ph type="body" sz="quarter" idx="13"/>
          </p:nvPr>
        </p:nvSpPr>
        <p:spPr/>
        <p:txBody>
          <a:bodyPr/>
          <a:lstStyle/>
          <a:p>
            <a:endParaRPr lang="en-GB"/>
          </a:p>
        </p:txBody>
      </p:sp>
      <p:sp>
        <p:nvSpPr>
          <p:cNvPr id="3" name="Title 2">
            <a:extLst>
              <a:ext uri="{FF2B5EF4-FFF2-40B4-BE49-F238E27FC236}">
                <a16:creationId xmlns:a16="http://schemas.microsoft.com/office/drawing/2014/main" id="{40D9C4CC-EC36-4382-953C-4BC9917FE80B}"/>
              </a:ext>
            </a:extLst>
          </p:cNvPr>
          <p:cNvSpPr>
            <a:spLocks noGrp="1"/>
          </p:cNvSpPr>
          <p:nvPr>
            <p:ph type="title"/>
          </p:nvPr>
        </p:nvSpPr>
        <p:spPr>
          <a:xfrm>
            <a:off x="1858753" y="486000"/>
            <a:ext cx="9543600" cy="717951"/>
          </a:xfrm>
        </p:spPr>
        <p:txBody>
          <a:bodyPr/>
          <a:lstStyle/>
          <a:p>
            <a:r>
              <a:rPr lang="en-US" spc="18" dirty="0">
                <a:solidFill>
                  <a:srgbClr val="001F5F"/>
                </a:solidFill>
                <a:uFill>
                  <a:solidFill>
                    <a:srgbClr val="001F5F"/>
                  </a:solidFill>
                </a:uFill>
                <a:latin typeface="Myriad Pro" panose="020B0503030403020204"/>
                <a:cs typeface="Eras Light ITC"/>
              </a:rPr>
              <a:t>An industry with good growth prospects</a:t>
            </a:r>
            <a:endParaRPr lang="en-GB" dirty="0"/>
          </a:p>
        </p:txBody>
      </p:sp>
      <p:sp>
        <p:nvSpPr>
          <p:cNvPr id="4" name="Slide Number Placeholder 3">
            <a:extLst>
              <a:ext uri="{FF2B5EF4-FFF2-40B4-BE49-F238E27FC236}">
                <a16:creationId xmlns:a16="http://schemas.microsoft.com/office/drawing/2014/main" id="{61E9F3DB-3B51-42BB-AE8A-B1AB503D40F3}"/>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13</a:t>
            </a:fld>
            <a:endParaRPr lang="en-US" dirty="0"/>
          </a:p>
        </p:txBody>
      </p:sp>
      <p:sp>
        <p:nvSpPr>
          <p:cNvPr id="7" name="Rectangle: Diagonal Corners Rounded 6">
            <a:extLst>
              <a:ext uri="{FF2B5EF4-FFF2-40B4-BE49-F238E27FC236}">
                <a16:creationId xmlns:a16="http://schemas.microsoft.com/office/drawing/2014/main" id="{8FE81066-543C-4D13-B6B5-4E78A34C5F31}"/>
              </a:ext>
            </a:extLst>
          </p:cNvPr>
          <p:cNvSpPr/>
          <p:nvPr/>
        </p:nvSpPr>
        <p:spPr>
          <a:xfrm>
            <a:off x="1888339" y="1332202"/>
            <a:ext cx="4320000" cy="4733037"/>
          </a:xfrm>
          <a:prstGeom prst="round2DiagRect">
            <a:avLst/>
          </a:prstGeom>
          <a:solidFill>
            <a:srgbClr val="00B050">
              <a:alpha val="6000"/>
            </a:srgb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endParaRPr lang="en-GB" sz="1100" dirty="0">
              <a:solidFill>
                <a:srgbClr val="003366"/>
              </a:solidFill>
              <a:latin typeface="Myriad Pro" panose="020B0503030403020204" pitchFamily="34" charset="0"/>
            </a:endParaRPr>
          </a:p>
          <a:p>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r>
              <a:rPr lang="en-GB" sz="1100" dirty="0">
                <a:solidFill>
                  <a:srgbClr val="003366"/>
                </a:solidFill>
                <a:latin typeface="Myriad Pro" panose="020B0503030403020204" pitchFamily="34" charset="0"/>
              </a:rPr>
              <a:t>Leasing industry expected to blossom, owing to the various </a:t>
            </a:r>
            <a:r>
              <a:rPr lang="en-GB" sz="1100" b="1" dirty="0">
                <a:solidFill>
                  <a:srgbClr val="003366"/>
                </a:solidFill>
                <a:latin typeface="Myriad Pro" panose="020B0503030403020204" pitchFamily="34" charset="0"/>
              </a:rPr>
              <a:t>initiatives of Government </a:t>
            </a:r>
            <a:r>
              <a:rPr lang="en-GB" sz="1100" dirty="0">
                <a:solidFill>
                  <a:srgbClr val="003366"/>
                </a:solidFill>
                <a:latin typeface="Myriad Pro" panose="020B0503030403020204" pitchFamily="34" charset="0"/>
              </a:rPr>
              <a:t>aimed at reflating the economy and the increasing relevance of leasing to capital formation </a:t>
            </a:r>
          </a:p>
          <a:p>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r>
              <a:rPr lang="en-GB" sz="1100" dirty="0">
                <a:solidFill>
                  <a:srgbClr val="003366"/>
                </a:solidFill>
                <a:latin typeface="Myriad Pro" panose="020B0503030403020204" pitchFamily="34" charset="0"/>
              </a:rPr>
              <a:t>Focus on </a:t>
            </a:r>
            <a:r>
              <a:rPr lang="en-GB" sz="1100" b="1" dirty="0">
                <a:solidFill>
                  <a:srgbClr val="003366"/>
                </a:solidFill>
                <a:latin typeface="Myriad Pro" panose="020B0503030403020204" pitchFamily="34" charset="0"/>
              </a:rPr>
              <a:t>agriculture</a:t>
            </a:r>
            <a:r>
              <a:rPr lang="en-GB" sz="1100" dirty="0">
                <a:solidFill>
                  <a:srgbClr val="003366"/>
                </a:solidFill>
                <a:latin typeface="Myriad Pro" panose="020B0503030403020204" pitchFamily="34" charset="0"/>
              </a:rPr>
              <a:t> will create an extensive market for the leasing business, as a whole range of equipment would be required across the Agric value chain, from planting, harvesting, processing and storage to distribution</a:t>
            </a:r>
          </a:p>
          <a:p>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r>
              <a:rPr lang="en-GB" sz="1100" dirty="0">
                <a:solidFill>
                  <a:srgbClr val="003366"/>
                </a:solidFill>
                <a:latin typeface="Myriad Pro" panose="020B0503030403020204" pitchFamily="34" charset="0"/>
              </a:rPr>
              <a:t>Special focus on </a:t>
            </a:r>
            <a:r>
              <a:rPr lang="en-GB" sz="1100" b="1" dirty="0">
                <a:solidFill>
                  <a:srgbClr val="003366"/>
                </a:solidFill>
                <a:latin typeface="Myriad Pro" panose="020B0503030403020204" pitchFamily="34" charset="0"/>
              </a:rPr>
              <a:t>infrastructure</a:t>
            </a:r>
            <a:r>
              <a:rPr lang="en-GB" sz="1100" dirty="0">
                <a:solidFill>
                  <a:srgbClr val="003366"/>
                </a:solidFill>
                <a:latin typeface="Myriad Pro" panose="020B0503030403020204" pitchFamily="34" charset="0"/>
              </a:rPr>
              <a:t> will open up business opportunities for the leasing industry as specialised and general equipment would be needed to support the massive construction that would take place in the rail, roads, power, housing etc</a:t>
            </a:r>
          </a:p>
          <a:p>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r>
              <a:rPr lang="en-GB" sz="1100" b="1" dirty="0">
                <a:solidFill>
                  <a:srgbClr val="003366"/>
                </a:solidFill>
                <a:latin typeface="Myriad Pro" panose="020B0503030403020204" pitchFamily="34" charset="0"/>
              </a:rPr>
              <a:t>Manufacturing</a:t>
            </a:r>
            <a:r>
              <a:rPr lang="en-GB" sz="1100" dirty="0">
                <a:solidFill>
                  <a:srgbClr val="003366"/>
                </a:solidFill>
                <a:latin typeface="Myriad Pro" panose="020B0503030403020204" pitchFamily="34" charset="0"/>
              </a:rPr>
              <a:t> sector including the micro, small and medium enterprises (MSMEs) will equally present enormous opportunities for leasing, as the demand for assets for productive ventures is expected to continue to increase</a:t>
            </a:r>
          </a:p>
          <a:p>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r>
              <a:rPr lang="en-GB" sz="1100" dirty="0">
                <a:solidFill>
                  <a:srgbClr val="003366"/>
                </a:solidFill>
                <a:latin typeface="Myriad Pro" panose="020B0503030403020204" pitchFamily="34" charset="0"/>
              </a:rPr>
              <a:t>other emerging opportunities to be tapped in the </a:t>
            </a:r>
            <a:r>
              <a:rPr lang="en-GB" sz="1100" b="1" dirty="0">
                <a:solidFill>
                  <a:srgbClr val="003366"/>
                </a:solidFill>
                <a:latin typeface="Myriad Pro" panose="020B0503030403020204" pitchFamily="34" charset="0"/>
              </a:rPr>
              <a:t>healthcare and education </a:t>
            </a:r>
            <a:r>
              <a:rPr lang="en-GB" sz="1100" dirty="0">
                <a:solidFill>
                  <a:srgbClr val="003366"/>
                </a:solidFill>
                <a:latin typeface="Myriad Pro" panose="020B0503030403020204" pitchFamily="34" charset="0"/>
              </a:rPr>
              <a:t>sectors</a:t>
            </a:r>
          </a:p>
          <a:p>
            <a:pPr marL="285750" indent="-285750">
              <a:buFont typeface="Wingdings" panose="05000000000000000000" pitchFamily="2" charset="2"/>
              <a:buChar char="Ø"/>
            </a:pPr>
            <a:endParaRPr lang="en-GB" sz="1100" dirty="0">
              <a:solidFill>
                <a:srgbClr val="003366"/>
              </a:solidFill>
              <a:latin typeface="Myriad Pro" panose="020B0503030403020204" pitchFamily="34" charset="0"/>
            </a:endParaRPr>
          </a:p>
          <a:p>
            <a:endParaRPr lang="en-GB" sz="1100" dirty="0">
              <a:solidFill>
                <a:srgbClr val="003366"/>
              </a:solidFill>
              <a:latin typeface="Myriad Pro" panose="020B0503030403020204" pitchFamily="34" charset="0"/>
            </a:endParaRPr>
          </a:p>
          <a:p>
            <a:pPr marL="285750" indent="-285750">
              <a:buFont typeface="Wingdings" panose="05000000000000000000" pitchFamily="2" charset="2"/>
              <a:buChar char="Ø"/>
            </a:pPr>
            <a:endParaRPr lang="en-GB" sz="1100" dirty="0">
              <a:solidFill>
                <a:srgbClr val="003366"/>
              </a:solidFill>
              <a:latin typeface="Myriad Pro" panose="020B0503030403020204" pitchFamily="34" charset="0"/>
            </a:endParaRPr>
          </a:p>
        </p:txBody>
      </p:sp>
      <p:sp>
        <p:nvSpPr>
          <p:cNvPr id="8" name="Rectangle: Diagonal Corners Rounded 7">
            <a:extLst>
              <a:ext uri="{FF2B5EF4-FFF2-40B4-BE49-F238E27FC236}">
                <a16:creationId xmlns:a16="http://schemas.microsoft.com/office/drawing/2014/main" id="{4D6BB922-41FF-48A6-9DFD-6A8F045955C5}"/>
              </a:ext>
            </a:extLst>
          </p:cNvPr>
          <p:cNvSpPr/>
          <p:nvPr/>
        </p:nvSpPr>
        <p:spPr>
          <a:xfrm>
            <a:off x="6584748" y="1332202"/>
            <a:ext cx="4522990" cy="4496971"/>
          </a:xfrm>
          <a:prstGeom prst="round2DiagRect">
            <a:avLst/>
          </a:prstGeom>
          <a:solidFill>
            <a:srgbClr val="FF0000">
              <a:alpha val="6000"/>
            </a:srgbClr>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Ø"/>
            </a:pPr>
            <a:endParaRPr lang="en-GB" sz="1100" dirty="0">
              <a:solidFill>
                <a:srgbClr val="003366"/>
              </a:solidFill>
            </a:endParaRPr>
          </a:p>
          <a:p>
            <a:pPr marL="285750" indent="-285750">
              <a:buFont typeface="Wingdings" panose="05000000000000000000" pitchFamily="2" charset="2"/>
              <a:buChar char="Ø"/>
            </a:pPr>
            <a:r>
              <a:rPr lang="en-GB" sz="1100" dirty="0">
                <a:solidFill>
                  <a:srgbClr val="003366"/>
                </a:solidFill>
                <a:latin typeface="Myriad Pro" panose="020B0503030403020204"/>
              </a:rPr>
              <a:t>Non-availability of long-term, low-cost funding has contributed majorly to the decline of equipment leasing in the country. Expensive funding, high importation cost of equipment, default in payment in terms of fatigue, fraudulent practice and poor Credit bureau remain key problem areas</a:t>
            </a:r>
          </a:p>
          <a:p>
            <a:pPr marL="285750" indent="-285750">
              <a:buFont typeface="Wingdings" panose="05000000000000000000" pitchFamily="2" charset="2"/>
              <a:buChar char="Ø"/>
            </a:pPr>
            <a:endParaRPr lang="en-GB" sz="1100" dirty="0">
              <a:solidFill>
                <a:srgbClr val="003366"/>
              </a:solidFill>
              <a:latin typeface="Myriad Pro" panose="020B0503030403020204"/>
            </a:endParaRPr>
          </a:p>
          <a:p>
            <a:pPr marL="285750" indent="-285750">
              <a:buFont typeface="Wingdings" panose="05000000000000000000" pitchFamily="2" charset="2"/>
              <a:buChar char="Ø"/>
            </a:pPr>
            <a:r>
              <a:rPr lang="en-GB" sz="1100" dirty="0">
                <a:solidFill>
                  <a:srgbClr val="003366"/>
                </a:solidFill>
                <a:latin typeface="Myriad Pro" panose="020B0503030403020204"/>
              </a:rPr>
              <a:t>In view of depreciation in exchange rate</a:t>
            </a:r>
          </a:p>
          <a:p>
            <a:pPr marL="742950" lvl="1" indent="-285750">
              <a:buFont typeface="Courier New" panose="02070309020205020404" pitchFamily="49" charset="0"/>
              <a:buChar char="o"/>
            </a:pPr>
            <a:r>
              <a:rPr lang="en-GB" sz="1100" dirty="0">
                <a:solidFill>
                  <a:srgbClr val="003366"/>
                </a:solidFill>
                <a:latin typeface="Myriad Pro" panose="020B0503030403020204"/>
              </a:rPr>
              <a:t>lease pricing is much higher, further discouraging potential clients</a:t>
            </a:r>
          </a:p>
          <a:p>
            <a:pPr marL="742950" lvl="1" indent="-285750">
              <a:buFont typeface="Courier New" panose="02070309020205020404" pitchFamily="49" charset="0"/>
              <a:buChar char="o"/>
            </a:pPr>
            <a:r>
              <a:rPr lang="en-GB" sz="1100" dirty="0">
                <a:solidFill>
                  <a:srgbClr val="003366"/>
                </a:solidFill>
                <a:latin typeface="Myriad Pro" panose="020B0503030403020204"/>
              </a:rPr>
              <a:t>Reflecting is also much more expensive given significant increase in cost of new vehicles, with resultant extension of depreciation period and higher maintenance  </a:t>
            </a:r>
          </a:p>
          <a:p>
            <a:pPr marL="285750" indent="-285750">
              <a:buFont typeface="Wingdings" panose="05000000000000000000" pitchFamily="2" charset="2"/>
              <a:buChar char="Ø"/>
            </a:pPr>
            <a:endParaRPr lang="en-GB" sz="1100" dirty="0">
              <a:solidFill>
                <a:srgbClr val="003366"/>
              </a:solidFill>
              <a:latin typeface="Myriad Pro" panose="020B0503030403020204"/>
            </a:endParaRPr>
          </a:p>
          <a:p>
            <a:pPr marL="285750" indent="-285750">
              <a:buFont typeface="Wingdings" panose="05000000000000000000" pitchFamily="2" charset="2"/>
              <a:buChar char="Ø"/>
            </a:pPr>
            <a:r>
              <a:rPr lang="en-GB" sz="1100" dirty="0">
                <a:solidFill>
                  <a:srgbClr val="003366"/>
                </a:solidFill>
                <a:latin typeface="Myriad Pro" panose="020B0503030403020204"/>
              </a:rPr>
              <a:t>Fraudulent practices by the lessee is another unfavourable challenge to lease development such as tampering with mechanisms of the assets on lease, simultaneous multiple lease financing and default in the rental payment arising from payment fatigue and others</a:t>
            </a:r>
          </a:p>
        </p:txBody>
      </p:sp>
      <p:sp>
        <p:nvSpPr>
          <p:cNvPr id="9" name="TextBox 8">
            <a:extLst>
              <a:ext uri="{FF2B5EF4-FFF2-40B4-BE49-F238E27FC236}">
                <a16:creationId xmlns:a16="http://schemas.microsoft.com/office/drawing/2014/main" id="{E81E6752-2920-4798-B95B-8A3841A541B8}"/>
              </a:ext>
            </a:extLst>
          </p:cNvPr>
          <p:cNvSpPr txBox="1"/>
          <p:nvPr/>
        </p:nvSpPr>
        <p:spPr>
          <a:xfrm>
            <a:off x="2838862" y="1371598"/>
            <a:ext cx="2687217" cy="369332"/>
          </a:xfrm>
          <a:prstGeom prst="rect">
            <a:avLst/>
          </a:prstGeom>
          <a:noFill/>
          <a:ln>
            <a:noFill/>
          </a:ln>
        </p:spPr>
        <p:txBody>
          <a:bodyPr wrap="square" rtlCol="0">
            <a:spAutoFit/>
          </a:bodyPr>
          <a:lstStyle/>
          <a:p>
            <a:pPr algn="ctr"/>
            <a:r>
              <a:rPr lang="en-GB" b="1" dirty="0">
                <a:solidFill>
                  <a:srgbClr val="2E5496"/>
                </a:solidFill>
                <a:latin typeface="Myriad Pro" panose="020B0503030403020204" pitchFamily="34" charset="0"/>
              </a:rPr>
              <a:t>Opportunities</a:t>
            </a:r>
          </a:p>
        </p:txBody>
      </p:sp>
      <p:sp>
        <p:nvSpPr>
          <p:cNvPr id="10" name="TextBox 9">
            <a:extLst>
              <a:ext uri="{FF2B5EF4-FFF2-40B4-BE49-F238E27FC236}">
                <a16:creationId xmlns:a16="http://schemas.microsoft.com/office/drawing/2014/main" id="{975FA861-79CA-4D00-9419-88D176DC1EC7}"/>
              </a:ext>
            </a:extLst>
          </p:cNvPr>
          <p:cNvSpPr txBox="1"/>
          <p:nvPr/>
        </p:nvSpPr>
        <p:spPr>
          <a:xfrm>
            <a:off x="7525940" y="1371598"/>
            <a:ext cx="2687217" cy="369332"/>
          </a:xfrm>
          <a:prstGeom prst="rect">
            <a:avLst/>
          </a:prstGeom>
          <a:noFill/>
          <a:ln>
            <a:noFill/>
          </a:ln>
        </p:spPr>
        <p:txBody>
          <a:bodyPr wrap="square" rtlCol="0">
            <a:spAutoFit/>
          </a:bodyPr>
          <a:lstStyle/>
          <a:p>
            <a:pPr algn="ctr"/>
            <a:r>
              <a:rPr lang="en-GB" b="1" dirty="0">
                <a:solidFill>
                  <a:srgbClr val="2E5496"/>
                </a:solidFill>
              </a:rPr>
              <a:t>Challenges/Threats</a:t>
            </a:r>
          </a:p>
        </p:txBody>
      </p:sp>
    </p:spTree>
    <p:extLst>
      <p:ext uri="{BB962C8B-B14F-4D97-AF65-F5344CB8AC3E}">
        <p14:creationId xmlns:p14="http://schemas.microsoft.com/office/powerpoint/2010/main" val="837394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14</a:t>
            </a:fld>
            <a:endParaRPr lang="en-US" dirty="0"/>
          </a:p>
        </p:txBody>
      </p:sp>
      <p:sp>
        <p:nvSpPr>
          <p:cNvPr id="4" name="Title 3"/>
          <p:cNvSpPr>
            <a:spLocks noGrp="1"/>
          </p:cNvSpPr>
          <p:nvPr>
            <p:ph type="title"/>
          </p:nvPr>
        </p:nvSpPr>
        <p:spPr>
          <a:xfrm>
            <a:off x="1858753" y="486000"/>
            <a:ext cx="9543600" cy="717951"/>
          </a:xfrm>
        </p:spPr>
        <p:txBody>
          <a:bodyPr>
            <a:normAutofit/>
          </a:bodyPr>
          <a:lstStyle/>
          <a:p>
            <a:r>
              <a:rPr lang="en-GB" spc="18" dirty="0">
                <a:solidFill>
                  <a:srgbClr val="001F5F"/>
                </a:solidFill>
                <a:uFill>
                  <a:solidFill>
                    <a:srgbClr val="001F5F"/>
                  </a:solidFill>
                </a:uFill>
                <a:latin typeface="Myriad Pro" panose="020B0503030403020204"/>
                <a:cs typeface="Eras Light ITC"/>
              </a:rPr>
              <a:t>A solid investment proposition focused on long-term growth</a:t>
            </a:r>
            <a:endParaRPr lang="en-US" dirty="0"/>
          </a:p>
        </p:txBody>
      </p:sp>
      <p:pic>
        <p:nvPicPr>
          <p:cNvPr id="80" name="Picture 7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4835" y="1392379"/>
            <a:ext cx="1789200" cy="2337805"/>
          </a:xfrm>
          <a:prstGeom prst="rect">
            <a:avLst/>
          </a:prstGeom>
        </p:spPr>
      </p:pic>
      <p:sp>
        <p:nvSpPr>
          <p:cNvPr id="50" name="object 16"/>
          <p:cNvSpPr txBox="1"/>
          <p:nvPr/>
        </p:nvSpPr>
        <p:spPr>
          <a:xfrm>
            <a:off x="2088402" y="1419630"/>
            <a:ext cx="1844169" cy="534374"/>
          </a:xfrm>
          <a:prstGeom prst="roundRect">
            <a:avLst/>
          </a:prstGeom>
        </p:spPr>
        <p:txBody>
          <a:bodyPr vert="horz" wrap="square" lIns="0" tIns="15787" rIns="0" bIns="0" rtlCol="0">
            <a:spAutoFit/>
          </a:bodyPr>
          <a:lstStyle/>
          <a:p>
            <a:pPr marL="7701" marR="3081" algn="ctr">
              <a:lnSpc>
                <a:spcPts val="1922"/>
              </a:lnSpc>
              <a:spcBef>
                <a:spcPts val="124"/>
              </a:spcBef>
            </a:pPr>
            <a:r>
              <a:rPr lang="en-US" sz="1400" b="1" spc="-6" dirty="0">
                <a:solidFill>
                  <a:schemeClr val="bg1"/>
                </a:solidFill>
                <a:latin typeface="Myriad Pro" panose="020B0503030403020204"/>
              </a:rPr>
              <a:t>High quality</a:t>
            </a:r>
            <a:r>
              <a:rPr sz="1400" b="1" spc="-6" dirty="0">
                <a:solidFill>
                  <a:schemeClr val="bg1"/>
                </a:solidFill>
                <a:latin typeface="Myriad Pro" panose="020B0503030403020204"/>
              </a:rPr>
              <a:t> </a:t>
            </a:r>
            <a:r>
              <a:rPr sz="1400" b="1" spc="-6" dirty="0">
                <a:solidFill>
                  <a:schemeClr val="bg1"/>
                </a:solidFill>
                <a:latin typeface="Myriad Pro" panose="020B0503030403020204"/>
                <a:cs typeface="Eras Light ITC"/>
              </a:rPr>
              <a:t>borrower</a:t>
            </a:r>
            <a:endParaRPr sz="1400" b="1" dirty="0">
              <a:solidFill>
                <a:schemeClr val="bg1"/>
              </a:solidFill>
              <a:latin typeface="Myriad Pro" panose="020B0503030403020204"/>
              <a:cs typeface="Eras Light ITC"/>
            </a:endParaRPr>
          </a:p>
        </p:txBody>
      </p:sp>
      <p:sp>
        <p:nvSpPr>
          <p:cNvPr id="69" name="TextBox 68">
            <a:extLst>
              <a:ext uri="{FF2B5EF4-FFF2-40B4-BE49-F238E27FC236}">
                <a16:creationId xmlns:a16="http://schemas.microsoft.com/office/drawing/2014/main" id="{F6ACBA4D-CB5A-470C-80E8-B5FFFF9A6822}"/>
              </a:ext>
            </a:extLst>
          </p:cNvPr>
          <p:cNvSpPr txBox="1"/>
          <p:nvPr/>
        </p:nvSpPr>
        <p:spPr>
          <a:xfrm>
            <a:off x="2172692" y="2316641"/>
            <a:ext cx="1742699" cy="830997"/>
          </a:xfrm>
          <a:prstGeom prst="rect">
            <a:avLst/>
          </a:prstGeom>
          <a:noFill/>
        </p:spPr>
        <p:txBody>
          <a:bodyPr wrap="square" rtlCol="0">
            <a:spAutoFit/>
          </a:bodyPr>
          <a:lstStyle/>
          <a:p>
            <a:pPr algn="ctr"/>
            <a:r>
              <a:rPr lang="en-GB" sz="1200" i="1" dirty="0">
                <a:solidFill>
                  <a:schemeClr val="bg1"/>
                </a:solidFill>
                <a:latin typeface="Myriad Pro" panose="020B0503030403020204"/>
              </a:rPr>
              <a:t>Able to achieve lower weighted average cost of funds than the market</a:t>
            </a:r>
          </a:p>
        </p:txBody>
      </p:sp>
      <p:pic>
        <p:nvPicPr>
          <p:cNvPr id="79" name="Picture 7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9598" y="1392379"/>
            <a:ext cx="1789200" cy="2337805"/>
          </a:xfrm>
          <a:prstGeom prst="rect">
            <a:avLst/>
          </a:prstGeom>
        </p:spPr>
      </p:pic>
      <p:sp>
        <p:nvSpPr>
          <p:cNvPr id="81" name="object 16"/>
          <p:cNvSpPr txBox="1"/>
          <p:nvPr/>
        </p:nvSpPr>
        <p:spPr>
          <a:xfrm>
            <a:off x="4343598" y="1419630"/>
            <a:ext cx="1844169" cy="494363"/>
          </a:xfrm>
          <a:prstGeom prst="roundRect">
            <a:avLst/>
          </a:prstGeom>
        </p:spPr>
        <p:txBody>
          <a:bodyPr vert="horz" wrap="square" lIns="0" tIns="15787" rIns="0" bIns="0" rtlCol="0">
            <a:spAutoFit/>
          </a:bodyPr>
          <a:lstStyle/>
          <a:p>
            <a:pPr marL="7701" marR="3081" algn="ctr">
              <a:spcBef>
                <a:spcPts val="124"/>
              </a:spcBef>
            </a:pPr>
            <a:r>
              <a:rPr lang="en-GB" sz="1400" b="1" spc="-3" dirty="0">
                <a:solidFill>
                  <a:schemeClr val="bg1"/>
                </a:solidFill>
                <a:latin typeface="Myriad Pro" panose="020B0503030403020204"/>
                <a:cs typeface="Eras Light ITC"/>
              </a:rPr>
              <a:t>Strong and stable management team</a:t>
            </a:r>
            <a:endParaRPr lang="en-GB" sz="1400" b="1" dirty="0">
              <a:solidFill>
                <a:schemeClr val="bg1"/>
              </a:solidFill>
              <a:latin typeface="Myriad Pro" panose="020B0503030403020204"/>
              <a:cs typeface="Eras Light ITC"/>
            </a:endParaRPr>
          </a:p>
        </p:txBody>
      </p:sp>
      <p:sp>
        <p:nvSpPr>
          <p:cNvPr id="82" name="TextBox 81">
            <a:extLst>
              <a:ext uri="{FF2B5EF4-FFF2-40B4-BE49-F238E27FC236}">
                <a16:creationId xmlns:a16="http://schemas.microsoft.com/office/drawing/2014/main" id="{F6ACBA4D-CB5A-470C-80E8-B5FFFF9A6822}"/>
              </a:ext>
            </a:extLst>
          </p:cNvPr>
          <p:cNvSpPr txBox="1"/>
          <p:nvPr/>
        </p:nvSpPr>
        <p:spPr>
          <a:xfrm>
            <a:off x="4375338" y="2316641"/>
            <a:ext cx="1742699" cy="830997"/>
          </a:xfrm>
          <a:prstGeom prst="rect">
            <a:avLst/>
          </a:prstGeom>
          <a:noFill/>
        </p:spPr>
        <p:txBody>
          <a:bodyPr wrap="square" rtlCol="0">
            <a:spAutoFit/>
          </a:bodyPr>
          <a:lstStyle/>
          <a:p>
            <a:pPr algn="ctr"/>
            <a:r>
              <a:rPr lang="en-GB" sz="1200" i="1" dirty="0">
                <a:solidFill>
                  <a:schemeClr val="bg1"/>
                </a:solidFill>
                <a:latin typeface="Myriad Pro" panose="020B0503030403020204"/>
              </a:rPr>
              <a:t>Allows the Group to continue to expand in a sustainable and profitable way</a:t>
            </a:r>
          </a:p>
        </p:txBody>
      </p:sp>
      <p:pic>
        <p:nvPicPr>
          <p:cNvPr id="83" name="Picture 8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3763" y="1392379"/>
            <a:ext cx="1789200" cy="2337805"/>
          </a:xfrm>
          <a:prstGeom prst="rect">
            <a:avLst/>
          </a:prstGeom>
        </p:spPr>
      </p:pic>
      <p:sp>
        <p:nvSpPr>
          <p:cNvPr id="84" name="object 16"/>
          <p:cNvSpPr txBox="1"/>
          <p:nvPr/>
        </p:nvSpPr>
        <p:spPr>
          <a:xfrm>
            <a:off x="6607378" y="1419630"/>
            <a:ext cx="1844169" cy="732726"/>
          </a:xfrm>
          <a:prstGeom prst="roundRect">
            <a:avLst/>
          </a:prstGeom>
        </p:spPr>
        <p:txBody>
          <a:bodyPr vert="horz" wrap="square" lIns="0" tIns="15787" rIns="0" bIns="0" rtlCol="0">
            <a:spAutoFit/>
          </a:bodyPr>
          <a:lstStyle/>
          <a:p>
            <a:pPr marL="7701" marR="3081" algn="ctr">
              <a:spcBef>
                <a:spcPts val="124"/>
              </a:spcBef>
            </a:pPr>
            <a:r>
              <a:rPr lang="en-GB" sz="1400" b="1" spc="-3" dirty="0">
                <a:solidFill>
                  <a:schemeClr val="bg1"/>
                </a:solidFill>
                <a:latin typeface="Myriad Pro" panose="020B0503030403020204"/>
                <a:cs typeface="Eras Light ITC"/>
              </a:rPr>
              <a:t>Strong competitive positioning across  all segments</a:t>
            </a:r>
            <a:endParaRPr lang="en-GB" sz="1400" b="1" dirty="0">
              <a:solidFill>
                <a:schemeClr val="bg1"/>
              </a:solidFill>
              <a:latin typeface="Myriad Pro" panose="020B0503030403020204"/>
              <a:cs typeface="Eras Light ITC"/>
            </a:endParaRPr>
          </a:p>
        </p:txBody>
      </p:sp>
      <p:sp>
        <p:nvSpPr>
          <p:cNvPr id="85" name="TextBox 84">
            <a:extLst>
              <a:ext uri="{FF2B5EF4-FFF2-40B4-BE49-F238E27FC236}">
                <a16:creationId xmlns:a16="http://schemas.microsoft.com/office/drawing/2014/main" id="{F6ACBA4D-CB5A-470C-80E8-B5FFFF9A6822}"/>
              </a:ext>
            </a:extLst>
          </p:cNvPr>
          <p:cNvSpPr txBox="1"/>
          <p:nvPr/>
        </p:nvSpPr>
        <p:spPr>
          <a:xfrm>
            <a:off x="6740854" y="2316641"/>
            <a:ext cx="1742699" cy="646331"/>
          </a:xfrm>
          <a:prstGeom prst="rect">
            <a:avLst/>
          </a:prstGeom>
          <a:noFill/>
        </p:spPr>
        <p:txBody>
          <a:bodyPr wrap="square" rtlCol="0">
            <a:spAutoFit/>
          </a:bodyPr>
          <a:lstStyle/>
          <a:p>
            <a:pPr algn="ctr"/>
            <a:r>
              <a:rPr lang="en-GB" sz="1200" i="1" dirty="0">
                <a:solidFill>
                  <a:schemeClr val="bg1"/>
                </a:solidFill>
                <a:latin typeface="Myriad Pro" panose="020B0503030403020204"/>
              </a:rPr>
              <a:t>Long-term relationships with A-rated clients </a:t>
            </a:r>
          </a:p>
        </p:txBody>
      </p:sp>
      <p:pic>
        <p:nvPicPr>
          <p:cNvPr id="86" name="Picture 8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9116" y="1392379"/>
            <a:ext cx="1789200" cy="2337805"/>
          </a:xfrm>
          <a:prstGeom prst="rect">
            <a:avLst/>
          </a:prstGeom>
        </p:spPr>
      </p:pic>
      <p:sp>
        <p:nvSpPr>
          <p:cNvPr id="87" name="object 16"/>
          <p:cNvSpPr txBox="1"/>
          <p:nvPr/>
        </p:nvSpPr>
        <p:spPr>
          <a:xfrm>
            <a:off x="8893116" y="1419630"/>
            <a:ext cx="1844169" cy="534374"/>
          </a:xfrm>
          <a:prstGeom prst="roundRect">
            <a:avLst/>
          </a:prstGeom>
        </p:spPr>
        <p:txBody>
          <a:bodyPr vert="horz" wrap="square" lIns="0" tIns="15787" rIns="0" bIns="0" rtlCol="0">
            <a:spAutoFit/>
          </a:bodyPr>
          <a:lstStyle/>
          <a:p>
            <a:pPr marL="7701" marR="3081" algn="ctr">
              <a:lnSpc>
                <a:spcPts val="1922"/>
              </a:lnSpc>
              <a:spcBef>
                <a:spcPts val="124"/>
              </a:spcBef>
            </a:pPr>
            <a:r>
              <a:rPr lang="en-GB" sz="1400" b="1" spc="-3" dirty="0">
                <a:solidFill>
                  <a:schemeClr val="bg1"/>
                </a:solidFill>
                <a:latin typeface="Myriad Pro" panose="020B0503030403020204"/>
                <a:cs typeface="Eras Light ITC"/>
              </a:rPr>
              <a:t>Good security structure</a:t>
            </a:r>
            <a:endParaRPr lang="en-GB" sz="1400" b="1" dirty="0">
              <a:solidFill>
                <a:schemeClr val="bg1"/>
              </a:solidFill>
              <a:latin typeface="Myriad Pro" panose="020B0503030403020204"/>
              <a:cs typeface="Eras Light ITC"/>
            </a:endParaRPr>
          </a:p>
        </p:txBody>
      </p:sp>
      <p:sp>
        <p:nvSpPr>
          <p:cNvPr id="88" name="TextBox 87">
            <a:extLst>
              <a:ext uri="{FF2B5EF4-FFF2-40B4-BE49-F238E27FC236}">
                <a16:creationId xmlns:a16="http://schemas.microsoft.com/office/drawing/2014/main" id="{F6ACBA4D-CB5A-470C-80E8-B5FFFF9A6822}"/>
              </a:ext>
            </a:extLst>
          </p:cNvPr>
          <p:cNvSpPr txBox="1"/>
          <p:nvPr/>
        </p:nvSpPr>
        <p:spPr>
          <a:xfrm>
            <a:off x="8895647" y="2135777"/>
            <a:ext cx="1824908" cy="1384995"/>
          </a:xfrm>
          <a:prstGeom prst="rect">
            <a:avLst/>
          </a:prstGeom>
          <a:noFill/>
        </p:spPr>
        <p:txBody>
          <a:bodyPr wrap="square" rtlCol="0">
            <a:spAutoFit/>
          </a:bodyPr>
          <a:lstStyle/>
          <a:p>
            <a:pPr algn="ctr"/>
            <a:r>
              <a:rPr lang="en-GB" sz="1200" i="1" dirty="0">
                <a:solidFill>
                  <a:schemeClr val="bg1"/>
                </a:solidFill>
                <a:latin typeface="Myriad Pro" panose="020B0503030403020204"/>
              </a:rPr>
              <a:t>Transparent structure of revenue flow from lease assets to meet specific repayment obligations of borrowings used to fund relevant assets provides platform for growth </a:t>
            </a:r>
          </a:p>
        </p:txBody>
      </p:sp>
      <p:pic>
        <p:nvPicPr>
          <p:cNvPr id="89" name="Picture 8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8954" y="3818056"/>
            <a:ext cx="1789200" cy="2337805"/>
          </a:xfrm>
          <a:prstGeom prst="rect">
            <a:avLst/>
          </a:prstGeom>
        </p:spPr>
      </p:pic>
      <p:sp>
        <p:nvSpPr>
          <p:cNvPr id="90" name="object 16"/>
          <p:cNvSpPr txBox="1"/>
          <p:nvPr/>
        </p:nvSpPr>
        <p:spPr>
          <a:xfrm>
            <a:off x="3452521" y="3843838"/>
            <a:ext cx="1844169" cy="971090"/>
          </a:xfrm>
          <a:prstGeom prst="roundRect">
            <a:avLst/>
          </a:prstGeom>
        </p:spPr>
        <p:txBody>
          <a:bodyPr vert="horz" wrap="square" lIns="0" tIns="15787" rIns="0" bIns="0" rtlCol="0">
            <a:spAutoFit/>
          </a:bodyPr>
          <a:lstStyle/>
          <a:p>
            <a:pPr marL="7701" marR="3081" algn="ctr">
              <a:spcBef>
                <a:spcPts val="124"/>
              </a:spcBef>
            </a:pPr>
            <a:r>
              <a:rPr lang="en-GB" sz="1400" b="1" spc="-3" dirty="0">
                <a:solidFill>
                  <a:schemeClr val="bg1"/>
                </a:solidFill>
                <a:latin typeface="Myriad Pro" panose="020B0503030403020204"/>
                <a:cs typeface="Eras Light ITC"/>
              </a:rPr>
              <a:t>Operating in segments with sound market potential</a:t>
            </a:r>
            <a:endParaRPr lang="en-GB" sz="1400" b="1" dirty="0">
              <a:solidFill>
                <a:schemeClr val="bg1"/>
              </a:solidFill>
              <a:latin typeface="Myriad Pro" panose="020B0503030403020204"/>
              <a:cs typeface="Eras Light ITC"/>
            </a:endParaRPr>
          </a:p>
        </p:txBody>
      </p:sp>
      <p:sp>
        <p:nvSpPr>
          <p:cNvPr id="91" name="TextBox 90">
            <a:extLst>
              <a:ext uri="{FF2B5EF4-FFF2-40B4-BE49-F238E27FC236}">
                <a16:creationId xmlns:a16="http://schemas.microsoft.com/office/drawing/2014/main" id="{F6ACBA4D-CB5A-470C-80E8-B5FFFF9A6822}"/>
              </a:ext>
            </a:extLst>
          </p:cNvPr>
          <p:cNvSpPr txBox="1"/>
          <p:nvPr/>
        </p:nvSpPr>
        <p:spPr>
          <a:xfrm>
            <a:off x="3536811" y="5052158"/>
            <a:ext cx="1742699" cy="461665"/>
          </a:xfrm>
          <a:prstGeom prst="rect">
            <a:avLst/>
          </a:prstGeom>
          <a:noFill/>
        </p:spPr>
        <p:txBody>
          <a:bodyPr wrap="square" rtlCol="0">
            <a:spAutoFit/>
          </a:bodyPr>
          <a:lstStyle/>
          <a:p>
            <a:pPr algn="ctr"/>
            <a:r>
              <a:rPr lang="en-GB" sz="1200" i="1" dirty="0">
                <a:solidFill>
                  <a:schemeClr val="bg1"/>
                </a:solidFill>
                <a:latin typeface="Myriad Pro" panose="020B0503030403020204"/>
              </a:rPr>
              <a:t>Providing emerging growth opportunities</a:t>
            </a:r>
          </a:p>
        </p:txBody>
      </p:sp>
      <p:pic>
        <p:nvPicPr>
          <p:cNvPr id="92" name="Picture 9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1245" y="3818056"/>
            <a:ext cx="1789200" cy="2337805"/>
          </a:xfrm>
          <a:prstGeom prst="rect">
            <a:avLst/>
          </a:prstGeom>
        </p:spPr>
      </p:pic>
      <p:sp>
        <p:nvSpPr>
          <p:cNvPr id="93" name="object 16"/>
          <p:cNvSpPr txBox="1"/>
          <p:nvPr/>
        </p:nvSpPr>
        <p:spPr>
          <a:xfrm>
            <a:off x="5675245" y="3843838"/>
            <a:ext cx="1844169" cy="534374"/>
          </a:xfrm>
          <a:prstGeom prst="roundRect">
            <a:avLst/>
          </a:prstGeom>
        </p:spPr>
        <p:txBody>
          <a:bodyPr vert="horz" wrap="square" lIns="0" tIns="15787" rIns="0" bIns="0" rtlCol="0">
            <a:spAutoFit/>
          </a:bodyPr>
          <a:lstStyle/>
          <a:p>
            <a:pPr marL="7701" marR="3081" algn="ctr">
              <a:lnSpc>
                <a:spcPts val="1922"/>
              </a:lnSpc>
              <a:spcBef>
                <a:spcPts val="124"/>
              </a:spcBef>
            </a:pPr>
            <a:r>
              <a:rPr lang="en-GB" sz="1400" b="1" spc="-3" dirty="0">
                <a:solidFill>
                  <a:schemeClr val="bg1"/>
                </a:solidFill>
                <a:latin typeface="Myriad Pro" panose="020B0503030403020204"/>
                <a:cs typeface="Eras Light ITC"/>
              </a:rPr>
              <a:t>Predictable cash flows</a:t>
            </a:r>
            <a:endParaRPr lang="en-GB" sz="1400" b="1" dirty="0">
              <a:solidFill>
                <a:schemeClr val="bg1"/>
              </a:solidFill>
              <a:latin typeface="Myriad Pro" panose="020B0503030403020204"/>
              <a:cs typeface="Eras Light ITC"/>
            </a:endParaRPr>
          </a:p>
        </p:txBody>
      </p:sp>
      <p:sp>
        <p:nvSpPr>
          <p:cNvPr id="94" name="TextBox 93">
            <a:extLst>
              <a:ext uri="{FF2B5EF4-FFF2-40B4-BE49-F238E27FC236}">
                <a16:creationId xmlns:a16="http://schemas.microsoft.com/office/drawing/2014/main" id="{F6ACBA4D-CB5A-470C-80E8-B5FFFF9A6822}"/>
              </a:ext>
            </a:extLst>
          </p:cNvPr>
          <p:cNvSpPr txBox="1"/>
          <p:nvPr/>
        </p:nvSpPr>
        <p:spPr>
          <a:xfrm>
            <a:off x="5706985" y="5052158"/>
            <a:ext cx="1742699" cy="646331"/>
          </a:xfrm>
          <a:prstGeom prst="rect">
            <a:avLst/>
          </a:prstGeom>
          <a:noFill/>
        </p:spPr>
        <p:txBody>
          <a:bodyPr wrap="square" rtlCol="0">
            <a:spAutoFit/>
          </a:bodyPr>
          <a:lstStyle/>
          <a:p>
            <a:pPr algn="ctr"/>
            <a:r>
              <a:rPr lang="en-GB" sz="1200" i="1" dirty="0">
                <a:solidFill>
                  <a:schemeClr val="bg1"/>
                </a:solidFill>
                <a:latin typeface="Myriad Pro" panose="020B0503030403020204"/>
              </a:rPr>
              <a:t>Allowing for visibility of earnings and business planning</a:t>
            </a:r>
          </a:p>
        </p:txBody>
      </p:sp>
      <p:pic>
        <p:nvPicPr>
          <p:cNvPr id="95" name="Picture 9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7918" y="3806766"/>
            <a:ext cx="1789200" cy="2337805"/>
          </a:xfrm>
          <a:prstGeom prst="rect">
            <a:avLst/>
          </a:prstGeom>
        </p:spPr>
      </p:pic>
      <p:sp>
        <p:nvSpPr>
          <p:cNvPr id="96" name="object 16"/>
          <p:cNvSpPr txBox="1"/>
          <p:nvPr/>
        </p:nvSpPr>
        <p:spPr>
          <a:xfrm>
            <a:off x="8021983" y="3843838"/>
            <a:ext cx="1641070" cy="732726"/>
          </a:xfrm>
          <a:prstGeom prst="roundRect">
            <a:avLst/>
          </a:prstGeom>
        </p:spPr>
        <p:txBody>
          <a:bodyPr vert="horz" wrap="square" lIns="0" tIns="15787" rIns="0" bIns="0" rtlCol="0">
            <a:spAutoFit/>
          </a:bodyPr>
          <a:lstStyle/>
          <a:p>
            <a:pPr marL="7701" marR="3081" algn="ctr">
              <a:spcBef>
                <a:spcPts val="124"/>
              </a:spcBef>
            </a:pPr>
            <a:r>
              <a:rPr lang="en-GB" sz="1400" b="1" spc="-3" dirty="0">
                <a:solidFill>
                  <a:schemeClr val="bg1"/>
                </a:solidFill>
                <a:latin typeface="Myriad Pro" panose="020B0503030403020204"/>
                <a:cs typeface="Eras Light ITC"/>
              </a:rPr>
              <a:t>Significant infrastructure to grow the business</a:t>
            </a:r>
            <a:endParaRPr lang="en-GB" sz="1400" b="1" dirty="0">
              <a:solidFill>
                <a:schemeClr val="bg1"/>
              </a:solidFill>
              <a:latin typeface="Myriad Pro" panose="020B0503030403020204"/>
              <a:cs typeface="Eras Light ITC"/>
            </a:endParaRPr>
          </a:p>
        </p:txBody>
      </p:sp>
      <p:sp>
        <p:nvSpPr>
          <p:cNvPr id="97" name="TextBox 96">
            <a:extLst>
              <a:ext uri="{FF2B5EF4-FFF2-40B4-BE49-F238E27FC236}">
                <a16:creationId xmlns:a16="http://schemas.microsoft.com/office/drawing/2014/main" id="{F6ACBA4D-CB5A-470C-80E8-B5FFFF9A6822}"/>
              </a:ext>
            </a:extLst>
          </p:cNvPr>
          <p:cNvSpPr txBox="1"/>
          <p:nvPr/>
        </p:nvSpPr>
        <p:spPr>
          <a:xfrm>
            <a:off x="7975775" y="5052158"/>
            <a:ext cx="1742699" cy="646331"/>
          </a:xfrm>
          <a:prstGeom prst="rect">
            <a:avLst/>
          </a:prstGeom>
          <a:noFill/>
        </p:spPr>
        <p:txBody>
          <a:bodyPr wrap="square" rtlCol="0">
            <a:spAutoFit/>
          </a:bodyPr>
          <a:lstStyle/>
          <a:p>
            <a:pPr algn="ctr"/>
            <a:r>
              <a:rPr lang="en-GB" sz="1200" i="1" dirty="0">
                <a:solidFill>
                  <a:schemeClr val="bg1"/>
                </a:solidFill>
                <a:latin typeface="Myriad Pro" panose="020B0503030403020204"/>
              </a:rPr>
              <a:t>Highlighting strong barrier to entry to the sector</a:t>
            </a:r>
          </a:p>
        </p:txBody>
      </p:sp>
    </p:spTree>
    <p:extLst>
      <p:ext uri="{BB962C8B-B14F-4D97-AF65-F5344CB8AC3E}">
        <p14:creationId xmlns:p14="http://schemas.microsoft.com/office/powerpoint/2010/main" val="1642626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15</a:t>
            </a:fld>
            <a:endParaRPr lang="en-US" dirty="0"/>
          </a:p>
        </p:txBody>
      </p:sp>
      <p:sp>
        <p:nvSpPr>
          <p:cNvPr id="4" name="Title 3"/>
          <p:cNvSpPr>
            <a:spLocks noGrp="1"/>
          </p:cNvSpPr>
          <p:nvPr>
            <p:ph type="title"/>
          </p:nvPr>
        </p:nvSpPr>
        <p:spPr>
          <a:xfrm>
            <a:off x="1857600" y="486000"/>
            <a:ext cx="9543600" cy="717951"/>
          </a:xfrm>
        </p:spPr>
        <p:txBody>
          <a:bodyPr>
            <a:noAutofit/>
          </a:bodyPr>
          <a:lstStyle/>
          <a:p>
            <a:pPr marL="7701">
              <a:spcBef>
                <a:spcPts val="55"/>
              </a:spcBef>
              <a:tabLst>
                <a:tab pos="3106311" algn="l"/>
              </a:tabLst>
            </a:pPr>
            <a:r>
              <a:rPr lang="en-GB" spc="18" dirty="0">
                <a:solidFill>
                  <a:srgbClr val="00174A"/>
                </a:solidFill>
                <a:uFill>
                  <a:solidFill>
                    <a:srgbClr val="001F5F"/>
                  </a:solidFill>
                </a:uFill>
                <a:latin typeface="Myriad Pro" panose="020B0503030403020204"/>
                <a:cs typeface="Eras Light ITC"/>
              </a:rPr>
              <a:t>Client snapshot: C&amp;I Leasing PLC has a diversified and high-quality client base</a:t>
            </a:r>
          </a:p>
        </p:txBody>
      </p:sp>
      <p:sp>
        <p:nvSpPr>
          <p:cNvPr id="5" name="object 2"/>
          <p:cNvSpPr/>
          <p:nvPr/>
        </p:nvSpPr>
        <p:spPr>
          <a:xfrm>
            <a:off x="4034907" y="2058571"/>
            <a:ext cx="800287" cy="45260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6" name="object 3"/>
          <p:cNvSpPr/>
          <p:nvPr/>
        </p:nvSpPr>
        <p:spPr>
          <a:xfrm>
            <a:off x="1829534" y="1466970"/>
            <a:ext cx="1094185" cy="26707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7" name="object 4"/>
          <p:cNvSpPr/>
          <p:nvPr/>
        </p:nvSpPr>
        <p:spPr>
          <a:xfrm>
            <a:off x="1943784" y="4764647"/>
            <a:ext cx="468936" cy="51505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8" name="object 5"/>
          <p:cNvSpPr/>
          <p:nvPr/>
        </p:nvSpPr>
        <p:spPr>
          <a:xfrm>
            <a:off x="4975265" y="5529261"/>
            <a:ext cx="1009921" cy="33630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9" name="object 6"/>
          <p:cNvSpPr/>
          <p:nvPr/>
        </p:nvSpPr>
        <p:spPr>
          <a:xfrm>
            <a:off x="1835749" y="1932998"/>
            <a:ext cx="662956" cy="3933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0" name="object 7"/>
          <p:cNvSpPr/>
          <p:nvPr/>
        </p:nvSpPr>
        <p:spPr>
          <a:xfrm>
            <a:off x="3217132" y="1380651"/>
            <a:ext cx="1134870" cy="43971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1" name="object 8"/>
          <p:cNvSpPr/>
          <p:nvPr/>
        </p:nvSpPr>
        <p:spPr>
          <a:xfrm>
            <a:off x="5257727" y="4455409"/>
            <a:ext cx="531906" cy="63650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2" name="object 9"/>
          <p:cNvSpPr/>
          <p:nvPr/>
        </p:nvSpPr>
        <p:spPr>
          <a:xfrm>
            <a:off x="4587649" y="1466970"/>
            <a:ext cx="1170036" cy="39936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3" name="object 10"/>
          <p:cNvSpPr/>
          <p:nvPr/>
        </p:nvSpPr>
        <p:spPr>
          <a:xfrm>
            <a:off x="5364318" y="3082002"/>
            <a:ext cx="569945" cy="770866"/>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4" name="object 11"/>
          <p:cNvSpPr/>
          <p:nvPr/>
        </p:nvSpPr>
        <p:spPr>
          <a:xfrm>
            <a:off x="1961404" y="2916930"/>
            <a:ext cx="1136908" cy="344297"/>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5" name="object 12"/>
          <p:cNvSpPr/>
          <p:nvPr/>
        </p:nvSpPr>
        <p:spPr>
          <a:xfrm>
            <a:off x="2945358" y="1947788"/>
            <a:ext cx="527503" cy="664667"/>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6" name="object 13"/>
          <p:cNvSpPr/>
          <p:nvPr/>
        </p:nvSpPr>
        <p:spPr>
          <a:xfrm>
            <a:off x="4477021" y="2709121"/>
            <a:ext cx="716346" cy="738066"/>
          </a:xfrm>
          <a:prstGeom prst="rect">
            <a:avLst/>
          </a:prstGeom>
          <a:blipFill>
            <a:blip r:embed="rId14" cstate="print"/>
            <a:stretch>
              <a:fillRect/>
            </a:stretch>
          </a:blipFill>
        </p:spPr>
        <p:txBody>
          <a:bodyPr wrap="square" lIns="0" tIns="0" rIns="0" bIns="0" rtlCol="0"/>
          <a:lstStyle/>
          <a:p>
            <a:endParaRPr sz="1092"/>
          </a:p>
        </p:txBody>
      </p:sp>
      <p:sp>
        <p:nvSpPr>
          <p:cNvPr id="17" name="object 14"/>
          <p:cNvSpPr/>
          <p:nvPr/>
        </p:nvSpPr>
        <p:spPr>
          <a:xfrm>
            <a:off x="1889716" y="5350777"/>
            <a:ext cx="728961" cy="693272"/>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8" name="object 15"/>
          <p:cNvSpPr/>
          <p:nvPr/>
        </p:nvSpPr>
        <p:spPr>
          <a:xfrm>
            <a:off x="1773889" y="3414513"/>
            <a:ext cx="938592" cy="281270"/>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9" name="object 16"/>
          <p:cNvSpPr/>
          <p:nvPr/>
        </p:nvSpPr>
        <p:spPr>
          <a:xfrm>
            <a:off x="3965241" y="5371657"/>
            <a:ext cx="698490" cy="735643"/>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0" name="object 17"/>
          <p:cNvSpPr/>
          <p:nvPr/>
        </p:nvSpPr>
        <p:spPr>
          <a:xfrm>
            <a:off x="3318799" y="2846263"/>
            <a:ext cx="891706" cy="485629"/>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1" name="object 18"/>
          <p:cNvSpPr/>
          <p:nvPr/>
        </p:nvSpPr>
        <p:spPr>
          <a:xfrm>
            <a:off x="5488323" y="1927211"/>
            <a:ext cx="538724" cy="781910"/>
          </a:xfrm>
          <a:prstGeom prst="rect">
            <a:avLst/>
          </a:prstGeom>
          <a:blipFill>
            <a:blip r:embed="rId19" cstate="print"/>
            <a:stretch>
              <a:fillRect/>
            </a:stretch>
          </a:blipFill>
        </p:spPr>
        <p:txBody>
          <a:bodyPr wrap="square" lIns="0" tIns="0" rIns="0" bIns="0" rtlCol="0"/>
          <a:lstStyle/>
          <a:p>
            <a:endParaRPr sz="1092"/>
          </a:p>
        </p:txBody>
      </p:sp>
      <p:sp>
        <p:nvSpPr>
          <p:cNvPr id="22" name="object 19"/>
          <p:cNvSpPr/>
          <p:nvPr/>
        </p:nvSpPr>
        <p:spPr>
          <a:xfrm>
            <a:off x="2218788" y="3918328"/>
            <a:ext cx="698641" cy="558914"/>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3" name="object 20"/>
          <p:cNvSpPr/>
          <p:nvPr/>
        </p:nvSpPr>
        <p:spPr>
          <a:xfrm>
            <a:off x="4352002" y="3557756"/>
            <a:ext cx="648145" cy="612087"/>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4" name="object 21"/>
          <p:cNvSpPr/>
          <p:nvPr/>
        </p:nvSpPr>
        <p:spPr>
          <a:xfrm>
            <a:off x="2988672" y="5540166"/>
            <a:ext cx="660255" cy="398626"/>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5" name="object 22"/>
          <p:cNvSpPr/>
          <p:nvPr/>
        </p:nvSpPr>
        <p:spPr>
          <a:xfrm>
            <a:off x="2762717" y="4696413"/>
            <a:ext cx="655775" cy="415971"/>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6" name="object 23"/>
          <p:cNvSpPr/>
          <p:nvPr/>
        </p:nvSpPr>
        <p:spPr>
          <a:xfrm>
            <a:off x="3860598" y="4391671"/>
            <a:ext cx="925854" cy="372976"/>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27" name="object 24"/>
          <p:cNvSpPr/>
          <p:nvPr/>
        </p:nvSpPr>
        <p:spPr>
          <a:xfrm>
            <a:off x="3334980" y="3708158"/>
            <a:ext cx="449587" cy="590830"/>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40" name="Folded Corner 6">
            <a:extLst>
              <a:ext uri="{FF2B5EF4-FFF2-40B4-BE49-F238E27FC236}">
                <a16:creationId xmlns:a16="http://schemas.microsoft.com/office/drawing/2014/main" id="{05B1FE9E-D3FC-4C24-A4ED-9195AA5BD2FB}"/>
              </a:ext>
            </a:extLst>
          </p:cNvPr>
          <p:cNvSpPr/>
          <p:nvPr/>
        </p:nvSpPr>
        <p:spPr>
          <a:xfrm>
            <a:off x="7021828" y="1380651"/>
            <a:ext cx="4189226" cy="4850037"/>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4CB8157-E6F0-478E-81B1-7E187E43F459}"/>
              </a:ext>
            </a:extLst>
          </p:cNvPr>
          <p:cNvSpPr/>
          <p:nvPr/>
        </p:nvSpPr>
        <p:spPr>
          <a:xfrm>
            <a:off x="7021828" y="1412650"/>
            <a:ext cx="4189226" cy="276999"/>
          </a:xfrm>
          <a:prstGeom prst="rect">
            <a:avLst/>
          </a:prstGeom>
        </p:spPr>
        <p:txBody>
          <a:bodyPr wrap="square">
            <a:spAutoFit/>
          </a:bodyPr>
          <a:lstStyle/>
          <a:p>
            <a:pPr algn="ctr"/>
            <a:r>
              <a:rPr lang="en-US" sz="1200" b="1" spc="50" dirty="0">
                <a:solidFill>
                  <a:srgbClr val="001F5F"/>
                </a:solidFill>
                <a:latin typeface="Myriad Pro" panose="020B0503030403020204"/>
                <a:cs typeface="Eras Light ITC"/>
              </a:rPr>
              <a:t>Revenues by sector for 9M 2018</a:t>
            </a:r>
            <a:endParaRPr lang="en-US" sz="1200" b="1" dirty="0">
              <a:latin typeface="Myriad Pro" panose="020B0503030403020204"/>
            </a:endParaRPr>
          </a:p>
        </p:txBody>
      </p:sp>
      <p:graphicFrame>
        <p:nvGraphicFramePr>
          <p:cNvPr id="42" name="Chart 41">
            <a:extLst>
              <a:ext uri="{FF2B5EF4-FFF2-40B4-BE49-F238E27FC236}">
                <a16:creationId xmlns:a16="http://schemas.microsoft.com/office/drawing/2014/main" id="{CFAA8A0B-BC39-441E-9B05-4DFA6E6CA504}"/>
              </a:ext>
            </a:extLst>
          </p:cNvPr>
          <p:cNvGraphicFramePr/>
          <p:nvPr>
            <p:extLst>
              <p:ext uri="{D42A27DB-BD31-4B8C-83A1-F6EECF244321}">
                <p14:modId xmlns:p14="http://schemas.microsoft.com/office/powerpoint/2010/main" val="993493660"/>
              </p:ext>
            </p:extLst>
          </p:nvPr>
        </p:nvGraphicFramePr>
        <p:xfrm>
          <a:off x="7166458" y="1412650"/>
          <a:ext cx="4096442" cy="4298204"/>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32" name="Chart 31">
            <a:extLst>
              <a:ext uri="{FF2B5EF4-FFF2-40B4-BE49-F238E27FC236}">
                <a16:creationId xmlns:a16="http://schemas.microsoft.com/office/drawing/2014/main" id="{446D0781-20FC-4080-9671-C00B79B2A645}"/>
              </a:ext>
            </a:extLst>
          </p:cNvPr>
          <p:cNvGraphicFramePr>
            <a:graphicFrameLocks/>
          </p:cNvGraphicFramePr>
          <p:nvPr>
            <p:extLst>
              <p:ext uri="{D42A27DB-BD31-4B8C-83A1-F6EECF244321}">
                <p14:modId xmlns:p14="http://schemas.microsoft.com/office/powerpoint/2010/main" val="3222619518"/>
              </p:ext>
            </p:extLst>
          </p:nvPr>
        </p:nvGraphicFramePr>
        <p:xfrm>
          <a:off x="6850656" y="2030462"/>
          <a:ext cx="4572000" cy="3680391"/>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33" name="Chart 32">
            <a:extLst>
              <a:ext uri="{FF2B5EF4-FFF2-40B4-BE49-F238E27FC236}">
                <a16:creationId xmlns:a16="http://schemas.microsoft.com/office/drawing/2014/main" id="{446D0781-20FC-4080-9671-C00B79B2A645}"/>
              </a:ext>
            </a:extLst>
          </p:cNvPr>
          <p:cNvGraphicFramePr>
            <a:graphicFrameLocks/>
          </p:cNvGraphicFramePr>
          <p:nvPr>
            <p:extLst>
              <p:ext uri="{D42A27DB-BD31-4B8C-83A1-F6EECF244321}">
                <p14:modId xmlns:p14="http://schemas.microsoft.com/office/powerpoint/2010/main" val="1171254628"/>
              </p:ext>
            </p:extLst>
          </p:nvPr>
        </p:nvGraphicFramePr>
        <p:xfrm>
          <a:off x="7208829" y="1721649"/>
          <a:ext cx="3819525" cy="3856598"/>
        </p:xfrm>
        <a:graphic>
          <a:graphicData uri="http://schemas.openxmlformats.org/drawingml/2006/chart">
            <c:chart xmlns:c="http://schemas.openxmlformats.org/drawingml/2006/chart" xmlns:r="http://schemas.openxmlformats.org/officeDocument/2006/relationships" r:id="rId28"/>
          </a:graphicData>
        </a:graphic>
      </p:graphicFrame>
    </p:spTree>
    <p:extLst>
      <p:ext uri="{BB962C8B-B14F-4D97-AF65-F5344CB8AC3E}">
        <p14:creationId xmlns:p14="http://schemas.microsoft.com/office/powerpoint/2010/main" val="117596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60775" y="6366152"/>
            <a:ext cx="7446963" cy="363645"/>
          </a:xfrm>
        </p:spPr>
        <p:txBody>
          <a:bodyPr>
            <a:noAutofit/>
          </a:bodyPr>
          <a:lstStyle/>
          <a:p>
            <a:pPr>
              <a:spcBef>
                <a:spcPts val="0"/>
              </a:spcBef>
            </a:pPr>
            <a:r>
              <a:rPr lang="en-GB" sz="800" i="1" dirty="0">
                <a:solidFill>
                  <a:srgbClr val="001F5F"/>
                </a:solidFill>
                <a:latin typeface="Myriad Pro" panose="020B0503030403020204"/>
              </a:rPr>
              <a:t>*</a:t>
            </a:r>
            <a:r>
              <a:rPr lang="en-GB" i="1" dirty="0">
                <a:solidFill>
                  <a:srgbClr val="001F5F"/>
                </a:solidFill>
                <a:latin typeface="Myriad Pro" panose="020B0503030403020204"/>
              </a:rPr>
              <a:t>EPIC FZE is incorporated in the free trade zone of UAE for tax benefit purposes. All the vessels and operations are in Nigeria.</a:t>
            </a:r>
          </a:p>
          <a:p>
            <a:pPr>
              <a:spcBef>
                <a:spcPts val="0"/>
              </a:spcBef>
            </a:pPr>
            <a:endParaRPr lang="en-US" sz="800" i="1" dirty="0">
              <a:solidFill>
                <a:srgbClr val="001F5F"/>
              </a:solidFill>
              <a:highlight>
                <a:srgbClr val="FFFF00"/>
              </a:highlight>
              <a:latin typeface="Myriad Pro" panose="020B0503030403020204"/>
            </a:endParaRPr>
          </a:p>
        </p:txBody>
      </p:sp>
      <p:sp>
        <p:nvSpPr>
          <p:cNvPr id="5" name="Title 4"/>
          <p:cNvSpPr>
            <a:spLocks noGrp="1"/>
          </p:cNvSpPr>
          <p:nvPr>
            <p:ph type="title"/>
          </p:nvPr>
        </p:nvSpPr>
        <p:spPr>
          <a:xfrm>
            <a:off x="1858754" y="484505"/>
            <a:ext cx="9542062" cy="717951"/>
          </a:xfrm>
        </p:spPr>
        <p:txBody>
          <a:bodyPr/>
          <a:lstStyle/>
          <a:p>
            <a:pPr marL="7701">
              <a:lnSpc>
                <a:spcPct val="100000"/>
              </a:lnSpc>
              <a:spcBef>
                <a:spcPts val="55"/>
              </a:spcBef>
              <a:tabLst>
                <a:tab pos="3106311" algn="l"/>
              </a:tabLst>
            </a:pPr>
            <a:r>
              <a:rPr lang="en-GB" spc="18" dirty="0">
                <a:solidFill>
                  <a:srgbClr val="001F5F"/>
                </a:solidFill>
                <a:uFill>
                  <a:solidFill>
                    <a:srgbClr val="001F5F"/>
                  </a:solidFill>
                </a:uFill>
                <a:latin typeface="Myriad Pro" panose="020B0503030403020204"/>
                <a:cs typeface="Eras Light ITC"/>
              </a:rPr>
              <a:t>Overview of the C&amp;I </a:t>
            </a:r>
            <a:r>
              <a:rPr lang="en-GB" spc="30" dirty="0">
                <a:solidFill>
                  <a:srgbClr val="001F5F"/>
                </a:solidFill>
                <a:uFill>
                  <a:solidFill>
                    <a:srgbClr val="001F5F"/>
                  </a:solidFill>
                </a:uFill>
                <a:latin typeface="Myriad Pro" panose="020B0503030403020204"/>
                <a:cs typeface="Eras Light ITC"/>
              </a:rPr>
              <a:t>Leasing</a:t>
            </a:r>
            <a:r>
              <a:rPr lang="en-GB" spc="167" dirty="0">
                <a:solidFill>
                  <a:srgbClr val="001F5F"/>
                </a:solidFill>
                <a:uFill>
                  <a:solidFill>
                    <a:srgbClr val="001F5F"/>
                  </a:solidFill>
                </a:uFill>
                <a:latin typeface="Myriad Pro" panose="020B0503030403020204"/>
                <a:cs typeface="Eras Light ITC"/>
              </a:rPr>
              <a:t> </a:t>
            </a:r>
            <a:r>
              <a:rPr lang="en-GB" spc="21" dirty="0">
                <a:solidFill>
                  <a:srgbClr val="001F5F"/>
                </a:solidFill>
                <a:uFill>
                  <a:solidFill>
                    <a:srgbClr val="001F5F"/>
                  </a:solidFill>
                </a:uFill>
                <a:latin typeface="Myriad Pro" panose="020B0503030403020204"/>
                <a:cs typeface="Eras Light ITC"/>
              </a:rPr>
              <a:t>Group structure</a:t>
            </a:r>
            <a:r>
              <a:rPr lang="en-GB" spc="21" dirty="0">
                <a:solidFill>
                  <a:srgbClr val="001F5F"/>
                </a:solidFill>
                <a:uFill>
                  <a:solidFill>
                    <a:srgbClr val="001F5F"/>
                  </a:solidFill>
                </a:uFill>
                <a:latin typeface="Eras Light ITC"/>
                <a:cs typeface="Eras Light ITC"/>
              </a:rPr>
              <a:t>	</a:t>
            </a:r>
            <a:endParaRPr lang="en-GB" dirty="0">
              <a:latin typeface="Eras Light ITC"/>
              <a:cs typeface="Eras Light ITC"/>
            </a:endParaRPr>
          </a:p>
        </p:txBody>
      </p:sp>
      <p:cxnSp>
        <p:nvCxnSpPr>
          <p:cNvPr id="10" name="Connector: Elbow 109">
            <a:extLst>
              <a:ext uri="{FF2B5EF4-FFF2-40B4-BE49-F238E27FC236}">
                <a16:creationId xmlns:a16="http://schemas.microsoft.com/office/drawing/2014/main" id="{12201C9F-9AF1-4DC6-88FC-8CC67AE71C4D}"/>
              </a:ext>
            </a:extLst>
          </p:cNvPr>
          <p:cNvCxnSpPr/>
          <p:nvPr/>
        </p:nvCxnSpPr>
        <p:spPr>
          <a:xfrm rot="5400000">
            <a:off x="5097673" y="686288"/>
            <a:ext cx="251812" cy="241104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1" name="Connector: Elbow 111">
            <a:extLst>
              <a:ext uri="{FF2B5EF4-FFF2-40B4-BE49-F238E27FC236}">
                <a16:creationId xmlns:a16="http://schemas.microsoft.com/office/drawing/2014/main" id="{ECE17C08-8CD2-4413-9718-DA11237EE6DA}"/>
              </a:ext>
            </a:extLst>
          </p:cNvPr>
          <p:cNvCxnSpPr>
            <a:cxnSpLocks/>
          </p:cNvCxnSpPr>
          <p:nvPr/>
        </p:nvCxnSpPr>
        <p:spPr>
          <a:xfrm rot="16200000" flipH="1">
            <a:off x="7510032" y="684970"/>
            <a:ext cx="249174" cy="24110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20F323-4B41-4805-B9CF-7135835FACF0}"/>
              </a:ext>
            </a:extLst>
          </p:cNvPr>
          <p:cNvCxnSpPr>
            <a:cxnSpLocks/>
            <a:stCxn id="9" idx="2"/>
          </p:cNvCxnSpPr>
          <p:nvPr/>
        </p:nvCxnSpPr>
        <p:spPr>
          <a:xfrm>
            <a:off x="6429098" y="1912252"/>
            <a:ext cx="0" cy="811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46625-5AAD-4E25-A85E-11169747FA8B}"/>
              </a:ext>
            </a:extLst>
          </p:cNvPr>
          <p:cNvCxnSpPr/>
          <p:nvPr/>
        </p:nvCxnSpPr>
        <p:spPr>
          <a:xfrm>
            <a:off x="4018058" y="2025124"/>
            <a:ext cx="0" cy="406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6FFDC0-5C43-4703-92C5-824B5CE49B56}"/>
              </a:ext>
            </a:extLst>
          </p:cNvPr>
          <p:cNvCxnSpPr/>
          <p:nvPr/>
        </p:nvCxnSpPr>
        <p:spPr>
          <a:xfrm>
            <a:off x="8840139" y="2025123"/>
            <a:ext cx="0" cy="406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4DF096-DDA1-49A3-BAB6-7A7A72BDA974}"/>
              </a:ext>
            </a:extLst>
          </p:cNvPr>
          <p:cNvCxnSpPr>
            <a:cxnSpLocks/>
          </p:cNvCxnSpPr>
          <p:nvPr/>
        </p:nvCxnSpPr>
        <p:spPr>
          <a:xfrm>
            <a:off x="3155571" y="2701282"/>
            <a:ext cx="0" cy="534287"/>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Rounded Corners 131">
            <a:extLst>
              <a:ext uri="{FF2B5EF4-FFF2-40B4-BE49-F238E27FC236}">
                <a16:creationId xmlns:a16="http://schemas.microsoft.com/office/drawing/2014/main" id="{76E31890-ABD6-4620-82D9-7749FD96BE4A}"/>
              </a:ext>
            </a:extLst>
          </p:cNvPr>
          <p:cNvSpPr/>
          <p:nvPr/>
        </p:nvSpPr>
        <p:spPr>
          <a:xfrm>
            <a:off x="2890255" y="3137044"/>
            <a:ext cx="2221555" cy="717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1F5F"/>
                </a:solidFill>
                <a:latin typeface="Myriad Pro" panose="020B0503030403020204"/>
              </a:rPr>
              <a:t>Fleet Mgt</a:t>
            </a:r>
          </a:p>
          <a:p>
            <a:pPr algn="ctr"/>
            <a:r>
              <a:rPr lang="en-GB" sz="1200" dirty="0">
                <a:solidFill>
                  <a:srgbClr val="001F5F"/>
                </a:solidFill>
                <a:latin typeface="Myriad Pro" panose="020B0503030403020204"/>
              </a:rPr>
              <a:t>PBT: N188.8mm</a:t>
            </a:r>
          </a:p>
          <a:p>
            <a:pPr algn="ctr"/>
            <a:r>
              <a:rPr lang="en-GB" sz="1200" dirty="0">
                <a:solidFill>
                  <a:srgbClr val="001F5F"/>
                </a:solidFill>
                <a:latin typeface="Myriad Pro" panose="020B0503030403020204"/>
              </a:rPr>
              <a:t>ROE: 10%</a:t>
            </a:r>
          </a:p>
        </p:txBody>
      </p:sp>
      <p:cxnSp>
        <p:nvCxnSpPr>
          <p:cNvPr id="21" name="Straight Connector 20">
            <a:extLst>
              <a:ext uri="{FF2B5EF4-FFF2-40B4-BE49-F238E27FC236}">
                <a16:creationId xmlns:a16="http://schemas.microsoft.com/office/drawing/2014/main" id="{154CB3CA-B143-4858-8360-C44DA8570069}"/>
              </a:ext>
            </a:extLst>
          </p:cNvPr>
          <p:cNvCxnSpPr>
            <a:cxnSpLocks/>
          </p:cNvCxnSpPr>
          <p:nvPr/>
        </p:nvCxnSpPr>
        <p:spPr>
          <a:xfrm>
            <a:off x="5523055" y="2678268"/>
            <a:ext cx="0" cy="522132"/>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Rounded Corners 134">
            <a:extLst>
              <a:ext uri="{FF2B5EF4-FFF2-40B4-BE49-F238E27FC236}">
                <a16:creationId xmlns:a16="http://schemas.microsoft.com/office/drawing/2014/main" id="{4F46E9F5-52D5-4641-801C-A21CDC77E37F}"/>
              </a:ext>
            </a:extLst>
          </p:cNvPr>
          <p:cNvSpPr/>
          <p:nvPr/>
        </p:nvSpPr>
        <p:spPr>
          <a:xfrm>
            <a:off x="8075799" y="3137044"/>
            <a:ext cx="2221555" cy="7172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1F5F"/>
                </a:solidFill>
                <a:latin typeface="Myriad Pro" panose="020B0503030403020204"/>
              </a:rPr>
              <a:t>Fleet Mgt**</a:t>
            </a:r>
          </a:p>
          <a:p>
            <a:pPr algn="ctr"/>
            <a:r>
              <a:rPr lang="en-GB" sz="1200" dirty="0">
                <a:solidFill>
                  <a:srgbClr val="001F5F"/>
                </a:solidFill>
                <a:latin typeface="Myriad Pro" panose="020B0503030403020204"/>
              </a:rPr>
              <a:t>PBT: N326.5mm</a:t>
            </a:r>
          </a:p>
          <a:p>
            <a:pPr algn="ctr"/>
            <a:r>
              <a:rPr lang="en-GB" sz="1200" dirty="0">
                <a:solidFill>
                  <a:srgbClr val="001F5F"/>
                </a:solidFill>
                <a:latin typeface="Myriad Pro" panose="020B0503030403020204"/>
              </a:rPr>
              <a:t>ROE:26%</a:t>
            </a:r>
          </a:p>
        </p:txBody>
      </p:sp>
      <p:cxnSp>
        <p:nvCxnSpPr>
          <p:cNvPr id="23" name="Straight Connector 22">
            <a:extLst>
              <a:ext uri="{FF2B5EF4-FFF2-40B4-BE49-F238E27FC236}">
                <a16:creationId xmlns:a16="http://schemas.microsoft.com/office/drawing/2014/main" id="{12FE783D-546A-4C88-BE03-952E052357AF}"/>
              </a:ext>
            </a:extLst>
          </p:cNvPr>
          <p:cNvCxnSpPr>
            <a:cxnSpLocks/>
          </p:cNvCxnSpPr>
          <p:nvPr/>
        </p:nvCxnSpPr>
        <p:spPr>
          <a:xfrm flipH="1">
            <a:off x="7909573" y="2913523"/>
            <a:ext cx="1264" cy="3068091"/>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Rounded Corners 137">
            <a:extLst>
              <a:ext uri="{FF2B5EF4-FFF2-40B4-BE49-F238E27FC236}">
                <a16:creationId xmlns:a16="http://schemas.microsoft.com/office/drawing/2014/main" id="{5EC0A264-5F6B-4488-A0DE-082F2A9421A2}"/>
              </a:ext>
            </a:extLst>
          </p:cNvPr>
          <p:cNvSpPr/>
          <p:nvPr/>
        </p:nvSpPr>
        <p:spPr>
          <a:xfrm>
            <a:off x="8111853" y="4285463"/>
            <a:ext cx="2221555" cy="71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1F5F"/>
                </a:solidFill>
                <a:latin typeface="Myriad Pro" panose="020B0503030403020204"/>
              </a:rPr>
              <a:t>Personnel Outsourcing</a:t>
            </a:r>
          </a:p>
          <a:p>
            <a:pPr algn="ctr"/>
            <a:r>
              <a:rPr lang="en-GB" sz="1200" dirty="0">
                <a:solidFill>
                  <a:srgbClr val="001F5F"/>
                </a:solidFill>
                <a:latin typeface="Myriad Pro" panose="020B0503030403020204"/>
              </a:rPr>
              <a:t>PBT: N221.6mm</a:t>
            </a:r>
          </a:p>
          <a:p>
            <a:pPr algn="ctr"/>
            <a:r>
              <a:rPr lang="en-GB" sz="1200" dirty="0">
                <a:solidFill>
                  <a:srgbClr val="001F5F"/>
                </a:solidFill>
                <a:latin typeface="Myriad Pro" panose="020B0503030403020204"/>
              </a:rPr>
              <a:t>ROE: 10%</a:t>
            </a:r>
          </a:p>
        </p:txBody>
      </p:sp>
      <p:sp>
        <p:nvSpPr>
          <p:cNvPr id="25" name="Rectangle: Rounded Corners 138">
            <a:extLst>
              <a:ext uri="{FF2B5EF4-FFF2-40B4-BE49-F238E27FC236}">
                <a16:creationId xmlns:a16="http://schemas.microsoft.com/office/drawing/2014/main" id="{A9AB6532-E10F-47CD-ADD4-7F863D099CD3}"/>
              </a:ext>
            </a:extLst>
          </p:cNvPr>
          <p:cNvSpPr/>
          <p:nvPr/>
        </p:nvSpPr>
        <p:spPr>
          <a:xfrm>
            <a:off x="8096684" y="5454528"/>
            <a:ext cx="2221555" cy="71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1F5F"/>
                </a:solidFill>
                <a:latin typeface="Myriad Pro" panose="020B0503030403020204"/>
              </a:rPr>
              <a:t>Marine</a:t>
            </a:r>
          </a:p>
          <a:p>
            <a:pPr algn="ctr"/>
            <a:r>
              <a:rPr lang="en-GB" sz="1200" dirty="0">
                <a:solidFill>
                  <a:srgbClr val="001F5F"/>
                </a:solidFill>
                <a:latin typeface="Myriad Pro" panose="020B0503030403020204"/>
              </a:rPr>
              <a:t>PBT: (N462.0mm)</a:t>
            </a:r>
          </a:p>
          <a:p>
            <a:pPr algn="ctr"/>
            <a:r>
              <a:rPr lang="en-GB" sz="1200" dirty="0">
                <a:solidFill>
                  <a:srgbClr val="001F5F"/>
                </a:solidFill>
                <a:latin typeface="Myriad Pro" panose="020B0503030403020204"/>
              </a:rPr>
              <a:t>ROE: (20)%</a:t>
            </a:r>
          </a:p>
        </p:txBody>
      </p:sp>
      <p:cxnSp>
        <p:nvCxnSpPr>
          <p:cNvPr id="28" name="Straight Connector 27">
            <a:extLst>
              <a:ext uri="{FF2B5EF4-FFF2-40B4-BE49-F238E27FC236}">
                <a16:creationId xmlns:a16="http://schemas.microsoft.com/office/drawing/2014/main" id="{A7CA7FF6-DBB4-4143-94A2-1F52848620EB}"/>
              </a:ext>
            </a:extLst>
          </p:cNvPr>
          <p:cNvCxnSpPr>
            <a:cxnSpLocks/>
          </p:cNvCxnSpPr>
          <p:nvPr/>
        </p:nvCxnSpPr>
        <p:spPr>
          <a:xfrm>
            <a:off x="7935226" y="3521050"/>
            <a:ext cx="161458" cy="1489"/>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ACDE691-C8BE-4797-80DF-3677BD0ED532}"/>
              </a:ext>
            </a:extLst>
          </p:cNvPr>
          <p:cNvSpPr/>
          <p:nvPr/>
        </p:nvSpPr>
        <p:spPr>
          <a:xfrm>
            <a:off x="2103335" y="2251612"/>
            <a:ext cx="503383" cy="756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900" b="1" dirty="0">
                <a:latin typeface="Myriad Pro" panose="020B0503030403020204"/>
              </a:rPr>
              <a:t>Subsidiaries</a:t>
            </a:r>
          </a:p>
        </p:txBody>
      </p:sp>
      <p:sp>
        <p:nvSpPr>
          <p:cNvPr id="31" name="Rectangle 30">
            <a:extLst>
              <a:ext uri="{FF2B5EF4-FFF2-40B4-BE49-F238E27FC236}">
                <a16:creationId xmlns:a16="http://schemas.microsoft.com/office/drawing/2014/main" id="{5D6F1D62-1689-45E2-BB2B-D82963C234DA}"/>
              </a:ext>
            </a:extLst>
          </p:cNvPr>
          <p:cNvSpPr/>
          <p:nvPr/>
        </p:nvSpPr>
        <p:spPr>
          <a:xfrm>
            <a:off x="2106023" y="3137044"/>
            <a:ext cx="503383" cy="75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900" b="1" dirty="0">
                <a:solidFill>
                  <a:srgbClr val="001F5F"/>
                </a:solidFill>
                <a:latin typeface="Myriad Pro" panose="020B0503030403020204"/>
              </a:rPr>
              <a:t>Business Units</a:t>
            </a:r>
          </a:p>
        </p:txBody>
      </p:sp>
      <p:sp>
        <p:nvSpPr>
          <p:cNvPr id="32" name="Rectangle 31">
            <a:extLst>
              <a:ext uri="{FF2B5EF4-FFF2-40B4-BE49-F238E27FC236}">
                <a16:creationId xmlns:a16="http://schemas.microsoft.com/office/drawing/2014/main" id="{9F5D0138-0119-4C80-BC98-E4D6D25F355E}"/>
              </a:ext>
            </a:extLst>
          </p:cNvPr>
          <p:cNvSpPr/>
          <p:nvPr/>
        </p:nvSpPr>
        <p:spPr>
          <a:xfrm rot="16200000">
            <a:off x="1980023" y="1484233"/>
            <a:ext cx="756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latin typeface="Myriad Pro" panose="020B0503030403020204"/>
              </a:rPr>
              <a:t>Parent Company</a:t>
            </a:r>
          </a:p>
        </p:txBody>
      </p:sp>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16</a:t>
            </a:fld>
            <a:endParaRPr lang="en-US" dirty="0"/>
          </a:p>
        </p:txBody>
      </p:sp>
      <p:sp>
        <p:nvSpPr>
          <p:cNvPr id="15" name="Rectangle: Rounded Corners 121">
            <a:extLst>
              <a:ext uri="{FF2B5EF4-FFF2-40B4-BE49-F238E27FC236}">
                <a16:creationId xmlns:a16="http://schemas.microsoft.com/office/drawing/2014/main" id="{81546B68-4F36-46A0-B69E-F6CFD16237D0}"/>
              </a:ext>
            </a:extLst>
          </p:cNvPr>
          <p:cNvSpPr/>
          <p:nvPr/>
        </p:nvSpPr>
        <p:spPr>
          <a:xfrm>
            <a:off x="2910351" y="2251612"/>
            <a:ext cx="2221555" cy="71795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Myriad Pro" panose="020B0503030403020204"/>
              </a:rPr>
              <a:t>Ghana: Leasafric (71%)</a:t>
            </a:r>
          </a:p>
          <a:p>
            <a:pPr algn="ctr"/>
            <a:r>
              <a:rPr lang="en-GB" sz="1400" b="1" dirty="0">
                <a:latin typeface="Myriad Pro" panose="020B0503030403020204"/>
              </a:rPr>
              <a:t>(89 staff)</a:t>
            </a:r>
          </a:p>
        </p:txBody>
      </p:sp>
      <p:sp>
        <p:nvSpPr>
          <p:cNvPr id="16" name="Rectangle: Rounded Corners 122">
            <a:extLst>
              <a:ext uri="{FF2B5EF4-FFF2-40B4-BE49-F238E27FC236}">
                <a16:creationId xmlns:a16="http://schemas.microsoft.com/office/drawing/2014/main" id="{56FE21E8-021F-447C-9962-83A08DC93819}"/>
              </a:ext>
            </a:extLst>
          </p:cNvPr>
          <p:cNvSpPr/>
          <p:nvPr/>
        </p:nvSpPr>
        <p:spPr>
          <a:xfrm>
            <a:off x="5348465" y="2251612"/>
            <a:ext cx="2221555" cy="71795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Myriad Pro" panose="020B0503030403020204"/>
              </a:rPr>
              <a:t>UAE: Epic FZE* (100%)</a:t>
            </a:r>
          </a:p>
        </p:txBody>
      </p:sp>
      <p:sp>
        <p:nvSpPr>
          <p:cNvPr id="17" name="Rectangle: Rounded Corners 123">
            <a:extLst>
              <a:ext uri="{FF2B5EF4-FFF2-40B4-BE49-F238E27FC236}">
                <a16:creationId xmlns:a16="http://schemas.microsoft.com/office/drawing/2014/main" id="{3763DD92-021D-4E7F-9381-D80B2555A8A8}"/>
              </a:ext>
            </a:extLst>
          </p:cNvPr>
          <p:cNvSpPr/>
          <p:nvPr/>
        </p:nvSpPr>
        <p:spPr>
          <a:xfrm>
            <a:off x="7759503" y="2251612"/>
            <a:ext cx="2221555" cy="717950"/>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Myriad Pro" panose="020B0503030403020204"/>
              </a:rPr>
              <a:t>Nigeria: C&amp;I Leasing Plc </a:t>
            </a:r>
            <a:r>
              <a:rPr lang="en-GB" sz="1400" b="1" dirty="0">
                <a:solidFill>
                  <a:schemeClr val="bg1"/>
                </a:solidFill>
                <a:latin typeface="Myriad Pro" panose="020B0503030403020204"/>
              </a:rPr>
              <a:t>(1</a:t>
            </a:r>
            <a:r>
              <a:rPr lang="en-GB" sz="1400" b="1" dirty="0">
                <a:latin typeface="Myriad Pro" panose="020B0503030403020204"/>
              </a:rPr>
              <a:t>00%)</a:t>
            </a:r>
          </a:p>
          <a:p>
            <a:pPr algn="ctr"/>
            <a:r>
              <a:rPr lang="en-GB" sz="1400" b="1" dirty="0">
                <a:latin typeface="Myriad Pro" panose="020B0503030403020204"/>
              </a:rPr>
              <a:t>(553 staff)</a:t>
            </a:r>
          </a:p>
        </p:txBody>
      </p:sp>
      <p:sp>
        <p:nvSpPr>
          <p:cNvPr id="9" name="Rectangle: Rounded Corners 107">
            <a:extLst>
              <a:ext uri="{FF2B5EF4-FFF2-40B4-BE49-F238E27FC236}">
                <a16:creationId xmlns:a16="http://schemas.microsoft.com/office/drawing/2014/main" id="{52275ED4-10D8-4F06-8584-C7BFFDEBFB5E}"/>
              </a:ext>
            </a:extLst>
          </p:cNvPr>
          <p:cNvSpPr/>
          <p:nvPr/>
        </p:nvSpPr>
        <p:spPr>
          <a:xfrm>
            <a:off x="4305552" y="1358233"/>
            <a:ext cx="4247092" cy="554019"/>
          </a:xfrm>
          <a:prstGeom prst="round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Myriad Pro" panose="020B0503030403020204"/>
              </a:rPr>
              <a:t>C&amp;I Leasing Group</a:t>
            </a:r>
          </a:p>
        </p:txBody>
      </p:sp>
      <p:sp>
        <p:nvSpPr>
          <p:cNvPr id="20" name="Rectangle: Rounded Corners 132">
            <a:extLst>
              <a:ext uri="{FF2B5EF4-FFF2-40B4-BE49-F238E27FC236}">
                <a16:creationId xmlns:a16="http://schemas.microsoft.com/office/drawing/2014/main" id="{BA5966AB-A2F7-4FE3-95CD-399EFA8EB599}"/>
              </a:ext>
            </a:extLst>
          </p:cNvPr>
          <p:cNvSpPr/>
          <p:nvPr/>
        </p:nvSpPr>
        <p:spPr>
          <a:xfrm>
            <a:off x="5328369" y="3137044"/>
            <a:ext cx="2221555" cy="717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1F5F"/>
                </a:solidFill>
                <a:latin typeface="Myriad Pro" panose="020B0503030403020204"/>
              </a:rPr>
              <a:t>Marine</a:t>
            </a:r>
          </a:p>
          <a:p>
            <a:pPr algn="ctr"/>
            <a:r>
              <a:rPr lang="en-GB" sz="1200" dirty="0">
                <a:solidFill>
                  <a:srgbClr val="001F5F"/>
                </a:solidFill>
                <a:latin typeface="Myriad Pro" panose="020B0503030403020204"/>
              </a:rPr>
              <a:t>PBT: N1013.9mm</a:t>
            </a:r>
          </a:p>
          <a:p>
            <a:pPr algn="ctr"/>
            <a:r>
              <a:rPr lang="en-GB" sz="1200" dirty="0">
                <a:solidFill>
                  <a:srgbClr val="001F5F"/>
                </a:solidFill>
                <a:latin typeface="Myriad Pro" panose="020B0503030403020204"/>
              </a:rPr>
              <a:t>ROE: 31%</a:t>
            </a:r>
          </a:p>
        </p:txBody>
      </p:sp>
      <p:cxnSp>
        <p:nvCxnSpPr>
          <p:cNvPr id="34" name="Straight Connector 33">
            <a:extLst>
              <a:ext uri="{FF2B5EF4-FFF2-40B4-BE49-F238E27FC236}">
                <a16:creationId xmlns:a16="http://schemas.microsoft.com/office/drawing/2014/main" id="{F61F748F-A97D-4AFB-82B8-4A4CE00A4787}"/>
              </a:ext>
            </a:extLst>
          </p:cNvPr>
          <p:cNvCxnSpPr>
            <a:cxnSpLocks/>
          </p:cNvCxnSpPr>
          <p:nvPr/>
        </p:nvCxnSpPr>
        <p:spPr>
          <a:xfrm>
            <a:off x="7939439" y="4641773"/>
            <a:ext cx="161458" cy="1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04DBAEB-CC5C-4042-8A67-B3E78196C736}"/>
              </a:ext>
            </a:extLst>
          </p:cNvPr>
          <p:cNvCxnSpPr>
            <a:cxnSpLocks/>
          </p:cNvCxnSpPr>
          <p:nvPr/>
        </p:nvCxnSpPr>
        <p:spPr>
          <a:xfrm>
            <a:off x="7926168" y="5981614"/>
            <a:ext cx="161458" cy="14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42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D046BD-ADEB-46C7-8AD2-438746E36517}"/>
              </a:ext>
            </a:extLst>
          </p:cNvPr>
          <p:cNvSpPr>
            <a:spLocks noGrp="1"/>
          </p:cNvSpPr>
          <p:nvPr>
            <p:ph type="body" sz="quarter" idx="13"/>
          </p:nvPr>
        </p:nvSpPr>
        <p:spPr/>
        <p:txBody>
          <a:bodyPr/>
          <a:lstStyle/>
          <a:p>
            <a:r>
              <a:rPr lang="en-GB" i="1" dirty="0">
                <a:solidFill>
                  <a:srgbClr val="001F5F"/>
                </a:solidFill>
                <a:latin typeface="Myriad Pro" panose="020B0503030403020204"/>
              </a:rPr>
              <a:t>*Fast Moving Consumer Goods</a:t>
            </a:r>
          </a:p>
        </p:txBody>
      </p:sp>
      <p:sp>
        <p:nvSpPr>
          <p:cNvPr id="3" name="Title 2">
            <a:extLst>
              <a:ext uri="{FF2B5EF4-FFF2-40B4-BE49-F238E27FC236}">
                <a16:creationId xmlns:a16="http://schemas.microsoft.com/office/drawing/2014/main" id="{3E495183-1F05-41F1-9318-F134227A39CE}"/>
              </a:ext>
            </a:extLst>
          </p:cNvPr>
          <p:cNvSpPr>
            <a:spLocks noGrp="1"/>
          </p:cNvSpPr>
          <p:nvPr>
            <p:ph type="title"/>
          </p:nvPr>
        </p:nvSpPr>
        <p:spPr>
          <a:xfrm>
            <a:off x="1858753" y="486000"/>
            <a:ext cx="9543600" cy="717951"/>
          </a:xfrm>
        </p:spPr>
        <p:txBody>
          <a:bodyPr>
            <a:normAutofit/>
          </a:bodyPr>
          <a:lstStyle/>
          <a:p>
            <a:r>
              <a:rPr lang="en-US" kern="0" spc="30" dirty="0">
                <a:solidFill>
                  <a:srgbClr val="001F5F"/>
                </a:solidFill>
                <a:latin typeface="Myriad Pro" panose="020B0503030403020204"/>
                <a:cs typeface="Eras Light ITC"/>
              </a:rPr>
              <a:t>Overview of EPIC FZE (UAE) and Leasafric (Ghana)</a:t>
            </a:r>
            <a:endParaRPr lang="en-GB" dirty="0"/>
          </a:p>
        </p:txBody>
      </p:sp>
      <p:sp>
        <p:nvSpPr>
          <p:cNvPr id="4" name="Slide Number Placeholder 3">
            <a:extLst>
              <a:ext uri="{FF2B5EF4-FFF2-40B4-BE49-F238E27FC236}">
                <a16:creationId xmlns:a16="http://schemas.microsoft.com/office/drawing/2014/main" id="{E612C412-21F7-4691-993F-4FE3C642DE6E}"/>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17</a:t>
            </a:fld>
            <a:endParaRPr lang="en-US" dirty="0"/>
          </a:p>
        </p:txBody>
      </p:sp>
      <p:cxnSp>
        <p:nvCxnSpPr>
          <p:cNvPr id="36" name="Straight Arrow Connector 35">
            <a:extLst>
              <a:ext uri="{FF2B5EF4-FFF2-40B4-BE49-F238E27FC236}">
                <a16:creationId xmlns:a16="http://schemas.microsoft.com/office/drawing/2014/main" id="{15932785-8003-4F7C-9746-F052E29163E3}"/>
              </a:ext>
            </a:extLst>
          </p:cNvPr>
          <p:cNvCxnSpPr>
            <a:cxnSpLocks/>
          </p:cNvCxnSpPr>
          <p:nvPr/>
        </p:nvCxnSpPr>
        <p:spPr>
          <a:xfrm flipV="1">
            <a:off x="7215358" y="5179437"/>
            <a:ext cx="1498984" cy="79821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88D682DF-C85C-4F1A-970B-4D83AE5FAD86}"/>
              </a:ext>
            </a:extLst>
          </p:cNvPr>
          <p:cNvGraphicFramePr/>
          <p:nvPr>
            <p:extLst>
              <p:ext uri="{D42A27DB-BD31-4B8C-83A1-F6EECF244321}">
                <p14:modId xmlns:p14="http://schemas.microsoft.com/office/powerpoint/2010/main" val="1936020714"/>
              </p:ext>
            </p:extLst>
          </p:nvPr>
        </p:nvGraphicFramePr>
        <p:xfrm>
          <a:off x="6582616" y="4652307"/>
          <a:ext cx="3618397" cy="1782115"/>
        </p:xfrm>
        <a:graphic>
          <a:graphicData uri="http://schemas.openxmlformats.org/drawingml/2006/chart">
            <c:chart xmlns:c="http://schemas.openxmlformats.org/drawingml/2006/chart" xmlns:r="http://schemas.openxmlformats.org/officeDocument/2006/relationships" r:id="rId3"/>
          </a:graphicData>
        </a:graphic>
      </p:graphicFrame>
      <p:cxnSp>
        <p:nvCxnSpPr>
          <p:cNvPr id="38" name="Straight Arrow Connector 37">
            <a:extLst>
              <a:ext uri="{FF2B5EF4-FFF2-40B4-BE49-F238E27FC236}">
                <a16:creationId xmlns:a16="http://schemas.microsoft.com/office/drawing/2014/main" id="{3AC54515-DA8D-4ACA-8984-7FACC20B06B9}"/>
              </a:ext>
            </a:extLst>
          </p:cNvPr>
          <p:cNvCxnSpPr>
            <a:cxnSpLocks/>
          </p:cNvCxnSpPr>
          <p:nvPr/>
        </p:nvCxnSpPr>
        <p:spPr>
          <a:xfrm flipV="1">
            <a:off x="2893764" y="5191097"/>
            <a:ext cx="1535017" cy="757625"/>
          </a:xfrm>
          <a:prstGeom prst="straightConnector1">
            <a:avLst/>
          </a:prstGeom>
          <a:ln w="25400">
            <a:solidFill>
              <a:srgbClr val="001F5F"/>
            </a:solidFill>
            <a:tailEnd type="triangle"/>
          </a:ln>
        </p:spPr>
        <p:style>
          <a:lnRef idx="1">
            <a:schemeClr val="accent1"/>
          </a:lnRef>
          <a:fillRef idx="0">
            <a:schemeClr val="accent1"/>
          </a:fillRef>
          <a:effectRef idx="0">
            <a:schemeClr val="accent1"/>
          </a:effectRef>
          <a:fontRef idx="minor">
            <a:schemeClr val="tx1"/>
          </a:fontRef>
        </p:style>
      </p:cxnSp>
      <p:sp>
        <p:nvSpPr>
          <p:cNvPr id="39" name="object 18">
            <a:extLst>
              <a:ext uri="{FF2B5EF4-FFF2-40B4-BE49-F238E27FC236}">
                <a16:creationId xmlns:a16="http://schemas.microsoft.com/office/drawing/2014/main" id="{307E60EA-6CE6-4CC6-9200-220649A4F656}"/>
              </a:ext>
            </a:extLst>
          </p:cNvPr>
          <p:cNvSpPr/>
          <p:nvPr/>
        </p:nvSpPr>
        <p:spPr>
          <a:xfrm>
            <a:off x="1717953" y="2637001"/>
            <a:ext cx="403848" cy="36939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solidFill>
                <a:prstClr val="black"/>
              </a:solidFill>
              <a:latin typeface="Eras Light ITC" panose="020B0402030504020804" pitchFamily="34" charset="0"/>
            </a:endParaRPr>
          </a:p>
        </p:txBody>
      </p:sp>
      <p:sp>
        <p:nvSpPr>
          <p:cNvPr id="40" name="object 32">
            <a:extLst>
              <a:ext uri="{FF2B5EF4-FFF2-40B4-BE49-F238E27FC236}">
                <a16:creationId xmlns:a16="http://schemas.microsoft.com/office/drawing/2014/main" id="{FCB79694-9C54-41EE-98B2-27EBCB764F8A}"/>
              </a:ext>
            </a:extLst>
          </p:cNvPr>
          <p:cNvSpPr/>
          <p:nvPr/>
        </p:nvSpPr>
        <p:spPr>
          <a:xfrm>
            <a:off x="1738981" y="2078275"/>
            <a:ext cx="403848" cy="36939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solidFill>
                <a:prstClr val="black"/>
              </a:solidFill>
              <a:latin typeface="Eras Light ITC" panose="020B0402030504020804" pitchFamily="34" charset="0"/>
            </a:endParaRPr>
          </a:p>
        </p:txBody>
      </p:sp>
      <p:sp>
        <p:nvSpPr>
          <p:cNvPr id="41" name="object 55">
            <a:extLst>
              <a:ext uri="{FF2B5EF4-FFF2-40B4-BE49-F238E27FC236}">
                <a16:creationId xmlns:a16="http://schemas.microsoft.com/office/drawing/2014/main" id="{DBA3952C-090D-447F-BCFD-0C20BC7088CA}"/>
              </a:ext>
            </a:extLst>
          </p:cNvPr>
          <p:cNvSpPr/>
          <p:nvPr/>
        </p:nvSpPr>
        <p:spPr>
          <a:xfrm>
            <a:off x="1717953" y="3115194"/>
            <a:ext cx="403848" cy="36939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solidFill>
                <a:prstClr val="black"/>
              </a:solidFill>
              <a:latin typeface="Eras Light ITC" panose="020B0402030504020804" pitchFamily="34" charset="0"/>
            </a:endParaRPr>
          </a:p>
        </p:txBody>
      </p:sp>
      <p:sp>
        <p:nvSpPr>
          <p:cNvPr id="42" name="object 56">
            <a:extLst>
              <a:ext uri="{FF2B5EF4-FFF2-40B4-BE49-F238E27FC236}">
                <a16:creationId xmlns:a16="http://schemas.microsoft.com/office/drawing/2014/main" id="{4E64DA36-B4D4-4ACF-8B6E-3BCA58C4A645}"/>
              </a:ext>
            </a:extLst>
          </p:cNvPr>
          <p:cNvSpPr/>
          <p:nvPr/>
        </p:nvSpPr>
        <p:spPr>
          <a:xfrm>
            <a:off x="1717953" y="5113910"/>
            <a:ext cx="403848" cy="36939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solidFill>
                <a:prstClr val="black"/>
              </a:solidFill>
              <a:latin typeface="Eras Light ITC" panose="020B0402030504020804" pitchFamily="34" charset="0"/>
            </a:endParaRPr>
          </a:p>
        </p:txBody>
      </p:sp>
      <p:grpSp>
        <p:nvGrpSpPr>
          <p:cNvPr id="43" name="Group 42">
            <a:extLst>
              <a:ext uri="{FF2B5EF4-FFF2-40B4-BE49-F238E27FC236}">
                <a16:creationId xmlns:a16="http://schemas.microsoft.com/office/drawing/2014/main" id="{AF4B85E6-8F7A-4597-A937-F85D77A87D91}"/>
              </a:ext>
            </a:extLst>
          </p:cNvPr>
          <p:cNvGrpSpPr/>
          <p:nvPr/>
        </p:nvGrpSpPr>
        <p:grpSpPr>
          <a:xfrm>
            <a:off x="2469099" y="1973047"/>
            <a:ext cx="3418633" cy="637565"/>
            <a:chOff x="2133042" y="1392571"/>
            <a:chExt cx="1744910" cy="637565"/>
          </a:xfrm>
        </p:grpSpPr>
        <p:sp>
          <p:nvSpPr>
            <p:cNvPr id="44" name="Rectangle 43">
              <a:extLst>
                <a:ext uri="{FF2B5EF4-FFF2-40B4-BE49-F238E27FC236}">
                  <a16:creationId xmlns:a16="http://schemas.microsoft.com/office/drawing/2014/main" id="{D06FE6BA-2544-45B0-87ED-8950F212ED1D}"/>
                </a:ext>
              </a:extLst>
            </p:cNvPr>
            <p:cNvSpPr/>
            <p:nvPr/>
          </p:nvSpPr>
          <p:spPr>
            <a:xfrm>
              <a:off x="2133042" y="1392571"/>
              <a:ext cx="1744910" cy="637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45" name="TextBox 44">
              <a:extLst>
                <a:ext uri="{FF2B5EF4-FFF2-40B4-BE49-F238E27FC236}">
                  <a16:creationId xmlns:a16="http://schemas.microsoft.com/office/drawing/2014/main" id="{799CC899-3C24-45F6-8B2B-A6F5E4470986}"/>
                </a:ext>
              </a:extLst>
            </p:cNvPr>
            <p:cNvSpPr txBox="1"/>
            <p:nvPr/>
          </p:nvSpPr>
          <p:spPr>
            <a:xfrm>
              <a:off x="2133042" y="1522304"/>
              <a:ext cx="1744910" cy="338554"/>
            </a:xfrm>
            <a:prstGeom prst="rect">
              <a:avLst/>
            </a:prstGeom>
            <a:noFill/>
          </p:spPr>
          <p:txBody>
            <a:bodyPr wrap="square" rtlCol="0">
              <a:spAutoFit/>
            </a:bodyPr>
            <a:lstStyle/>
            <a:p>
              <a:pPr algn="ctr"/>
              <a:r>
                <a:rPr lang="en-GB" sz="1600" b="1" dirty="0">
                  <a:solidFill>
                    <a:schemeClr val="bg1"/>
                  </a:solidFill>
                  <a:latin typeface="Myriad Pro" panose="020B0503030403020204"/>
                </a:rPr>
                <a:t>Marine</a:t>
              </a:r>
            </a:p>
          </p:txBody>
        </p:sp>
      </p:grpSp>
      <p:grpSp>
        <p:nvGrpSpPr>
          <p:cNvPr id="46" name="Group 45">
            <a:extLst>
              <a:ext uri="{FF2B5EF4-FFF2-40B4-BE49-F238E27FC236}">
                <a16:creationId xmlns:a16="http://schemas.microsoft.com/office/drawing/2014/main" id="{5959C00E-776C-42DD-9571-660B33EAFA26}"/>
              </a:ext>
            </a:extLst>
          </p:cNvPr>
          <p:cNvGrpSpPr/>
          <p:nvPr/>
        </p:nvGrpSpPr>
        <p:grpSpPr>
          <a:xfrm>
            <a:off x="6582617" y="1973047"/>
            <a:ext cx="3418633" cy="637565"/>
            <a:chOff x="6649812" y="1836359"/>
            <a:chExt cx="3418633" cy="637565"/>
          </a:xfrm>
        </p:grpSpPr>
        <p:sp>
          <p:nvSpPr>
            <p:cNvPr id="47" name="Rectangle 46">
              <a:extLst>
                <a:ext uri="{FF2B5EF4-FFF2-40B4-BE49-F238E27FC236}">
                  <a16:creationId xmlns:a16="http://schemas.microsoft.com/office/drawing/2014/main" id="{45601982-6A1B-426B-AFD4-5D29FBD81B0B}"/>
                </a:ext>
              </a:extLst>
            </p:cNvPr>
            <p:cNvSpPr/>
            <p:nvPr/>
          </p:nvSpPr>
          <p:spPr>
            <a:xfrm>
              <a:off x="6649812" y="1836359"/>
              <a:ext cx="3418633" cy="637565"/>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48" name="TextBox 47">
              <a:extLst>
                <a:ext uri="{FF2B5EF4-FFF2-40B4-BE49-F238E27FC236}">
                  <a16:creationId xmlns:a16="http://schemas.microsoft.com/office/drawing/2014/main" id="{FAA24F5C-801D-46A0-8FC7-8B4BF525F9CE}"/>
                </a:ext>
              </a:extLst>
            </p:cNvPr>
            <p:cNvSpPr txBox="1"/>
            <p:nvPr/>
          </p:nvSpPr>
          <p:spPr>
            <a:xfrm>
              <a:off x="6649812" y="1989917"/>
              <a:ext cx="3418633" cy="338554"/>
            </a:xfrm>
            <a:prstGeom prst="rect">
              <a:avLst/>
            </a:prstGeom>
            <a:solidFill>
              <a:srgbClr val="001F5F"/>
            </a:solidFill>
          </p:spPr>
          <p:txBody>
            <a:bodyPr wrap="square" rtlCol="0" anchor="ctr" anchorCtr="0">
              <a:spAutoFit/>
            </a:bodyPr>
            <a:lstStyle/>
            <a:p>
              <a:pPr algn="ctr"/>
              <a:r>
                <a:rPr lang="en-GB" sz="1600" b="1" dirty="0">
                  <a:solidFill>
                    <a:schemeClr val="bg1"/>
                  </a:solidFill>
                  <a:latin typeface="Myriad Pro" panose="020B0503030403020204"/>
                </a:rPr>
                <a:t>Fleet Management</a:t>
              </a:r>
            </a:p>
          </p:txBody>
        </p:sp>
      </p:grpSp>
      <p:sp>
        <p:nvSpPr>
          <p:cNvPr id="51" name="object 38">
            <a:extLst>
              <a:ext uri="{FF2B5EF4-FFF2-40B4-BE49-F238E27FC236}">
                <a16:creationId xmlns:a16="http://schemas.microsoft.com/office/drawing/2014/main" id="{FDA2D8AD-0FAA-4419-A483-FB35583B336E}"/>
              </a:ext>
            </a:extLst>
          </p:cNvPr>
          <p:cNvSpPr txBox="1"/>
          <p:nvPr/>
        </p:nvSpPr>
        <p:spPr>
          <a:xfrm>
            <a:off x="6649812" y="3115194"/>
            <a:ext cx="3351437" cy="815929"/>
          </a:xfrm>
          <a:prstGeom prst="rect">
            <a:avLst/>
          </a:prstGeom>
        </p:spPr>
        <p:txBody>
          <a:bodyPr vert="horz" wrap="square" lIns="0" tIns="0" rIns="0" bIns="0" rtlCol="0">
            <a:spAutoFit/>
          </a:bodyPr>
          <a:lstStyle/>
          <a:p>
            <a:pPr marL="7701" marR="3081" algn="ctr">
              <a:lnSpc>
                <a:spcPct val="100600"/>
              </a:lnSpc>
              <a:spcBef>
                <a:spcPts val="58"/>
              </a:spcBef>
            </a:pPr>
            <a:r>
              <a:rPr lang="en-GB" sz="1050" spc="3" dirty="0">
                <a:solidFill>
                  <a:srgbClr val="001F5F"/>
                </a:solidFill>
                <a:latin typeface="Myriad Pro" panose="020B0503030403020204"/>
              </a:rPr>
              <a:t>Leasafric currently has a fleet size of over 900 vehicles with a wide network of clients across the Oil and Gas Industry, Power Sector, Telecommunications, FMCG* and Mining industries. it is the  largest provider of outsourcing and fleet management services in Ghana. </a:t>
            </a:r>
          </a:p>
        </p:txBody>
      </p:sp>
      <p:sp>
        <p:nvSpPr>
          <p:cNvPr id="52" name="object 38">
            <a:extLst>
              <a:ext uri="{FF2B5EF4-FFF2-40B4-BE49-F238E27FC236}">
                <a16:creationId xmlns:a16="http://schemas.microsoft.com/office/drawing/2014/main" id="{5D6B235A-A703-465B-B3D0-A466AE851A45}"/>
              </a:ext>
            </a:extLst>
          </p:cNvPr>
          <p:cNvSpPr txBox="1"/>
          <p:nvPr/>
        </p:nvSpPr>
        <p:spPr>
          <a:xfrm>
            <a:off x="2469100" y="3115194"/>
            <a:ext cx="3418632" cy="986873"/>
          </a:xfrm>
          <a:prstGeom prst="rect">
            <a:avLst/>
          </a:prstGeom>
        </p:spPr>
        <p:txBody>
          <a:bodyPr vert="horz" wrap="square" lIns="0" tIns="0" rIns="0" bIns="0" rtlCol="0">
            <a:spAutoFit/>
          </a:bodyPr>
          <a:lstStyle/>
          <a:p>
            <a:pPr marL="7701" marR="3081" algn="ctr">
              <a:lnSpc>
                <a:spcPct val="100600"/>
              </a:lnSpc>
              <a:spcBef>
                <a:spcPts val="58"/>
              </a:spcBef>
            </a:pPr>
            <a:r>
              <a:rPr lang="en-GB" sz="1050" spc="3" dirty="0">
                <a:solidFill>
                  <a:srgbClr val="001F5F"/>
                </a:solidFill>
                <a:latin typeface="Myriad Pro" panose="020B0503030403020204"/>
              </a:rPr>
              <a:t>EPIC trades in ships and boats, its parts, components and automobile. It is incorporated as a free zone establishment under a license issued by Al-Khaimah free trade zone, Ras Khaimah, U.A.E. The establishment is registered under UAE Federal Law NO(8) of 1984  and 1988 as amended.</a:t>
            </a:r>
          </a:p>
          <a:p>
            <a:pPr marL="7701" marR="3081" algn="ctr">
              <a:lnSpc>
                <a:spcPct val="100600"/>
              </a:lnSpc>
              <a:spcBef>
                <a:spcPts val="58"/>
              </a:spcBef>
            </a:pPr>
            <a:endParaRPr lang="en-US" sz="1050" b="1" dirty="0">
              <a:solidFill>
                <a:srgbClr val="C00000"/>
              </a:solidFill>
              <a:latin typeface="Myriad Pro" panose="020B0503030403020204"/>
              <a:cs typeface="Franklin Gothic Book"/>
            </a:endParaRPr>
          </a:p>
        </p:txBody>
      </p:sp>
      <p:sp>
        <p:nvSpPr>
          <p:cNvPr id="53" name="object 4">
            <a:extLst>
              <a:ext uri="{FF2B5EF4-FFF2-40B4-BE49-F238E27FC236}">
                <a16:creationId xmlns:a16="http://schemas.microsoft.com/office/drawing/2014/main" id="{DF2FC050-B790-4295-9BAD-28DAFBCC26B2}"/>
              </a:ext>
            </a:extLst>
          </p:cNvPr>
          <p:cNvSpPr/>
          <p:nvPr/>
        </p:nvSpPr>
        <p:spPr>
          <a:xfrm>
            <a:off x="1717953" y="4332750"/>
            <a:ext cx="9264695" cy="0"/>
          </a:xfrm>
          <a:custGeom>
            <a:avLst/>
            <a:gdLst/>
            <a:ahLst/>
            <a:cxnLst/>
            <a:rect l="l" t="t" r="r" b="b"/>
            <a:pathLst>
              <a:path w="8390890">
                <a:moveTo>
                  <a:pt x="0" y="0"/>
                </a:moveTo>
                <a:lnTo>
                  <a:pt x="8390509" y="0"/>
                </a:lnTo>
              </a:path>
            </a:pathLst>
          </a:custGeom>
          <a:ln w="12192">
            <a:solidFill>
              <a:srgbClr val="A6A6A6"/>
            </a:solidFill>
          </a:ln>
        </p:spPr>
        <p:txBody>
          <a:bodyPr wrap="square" lIns="0" tIns="0" rIns="0" bIns="0" rtlCol="0"/>
          <a:lstStyle/>
          <a:p>
            <a:endParaRPr sz="1092">
              <a:solidFill>
                <a:prstClr val="black"/>
              </a:solidFill>
              <a:latin typeface="Eras Light ITC" panose="020B0402030504020804" pitchFamily="34" charset="0"/>
            </a:endParaRPr>
          </a:p>
        </p:txBody>
      </p:sp>
      <p:sp>
        <p:nvSpPr>
          <p:cNvPr id="54" name="TextBox 53">
            <a:extLst>
              <a:ext uri="{FF2B5EF4-FFF2-40B4-BE49-F238E27FC236}">
                <a16:creationId xmlns:a16="http://schemas.microsoft.com/office/drawing/2014/main" id="{CAC45881-885D-4B73-9350-D0F57DFF54E5}"/>
              </a:ext>
            </a:extLst>
          </p:cNvPr>
          <p:cNvSpPr txBox="1"/>
          <p:nvPr/>
        </p:nvSpPr>
        <p:spPr>
          <a:xfrm>
            <a:off x="7298033" y="4983714"/>
            <a:ext cx="691020" cy="260392"/>
          </a:xfrm>
          <a:prstGeom prst="rect">
            <a:avLst/>
          </a:prstGeom>
          <a:noFill/>
        </p:spPr>
        <p:txBody>
          <a:bodyPr wrap="square" rtlCol="0">
            <a:spAutoFit/>
          </a:bodyPr>
          <a:lstStyle/>
          <a:p>
            <a:r>
              <a:rPr lang="en-GB" sz="1050" b="1" spc="3" dirty="0">
                <a:solidFill>
                  <a:schemeClr val="bg1"/>
                </a:solidFill>
                <a:latin typeface="Myriad Pro" panose="020B0503030403020204"/>
              </a:rPr>
              <a:t>N6.0bn</a:t>
            </a:r>
          </a:p>
        </p:txBody>
      </p:sp>
      <p:sp>
        <p:nvSpPr>
          <p:cNvPr id="55" name="TextBox 54">
            <a:extLst>
              <a:ext uri="{FF2B5EF4-FFF2-40B4-BE49-F238E27FC236}">
                <a16:creationId xmlns:a16="http://schemas.microsoft.com/office/drawing/2014/main" id="{427AAACC-645F-4814-8B0D-95A9F43A51B4}"/>
              </a:ext>
            </a:extLst>
          </p:cNvPr>
          <p:cNvSpPr txBox="1"/>
          <p:nvPr/>
        </p:nvSpPr>
        <p:spPr>
          <a:xfrm>
            <a:off x="7931209" y="4999523"/>
            <a:ext cx="691020" cy="260392"/>
          </a:xfrm>
          <a:prstGeom prst="rect">
            <a:avLst/>
          </a:prstGeom>
          <a:noFill/>
        </p:spPr>
        <p:txBody>
          <a:bodyPr wrap="square" rtlCol="0">
            <a:spAutoFit/>
          </a:bodyPr>
          <a:lstStyle/>
          <a:p>
            <a:r>
              <a:rPr lang="en-GB" sz="1050" b="1" spc="3" dirty="0">
                <a:solidFill>
                  <a:schemeClr val="bg1"/>
                </a:solidFill>
                <a:latin typeface="Myriad Pro" panose="020B0503030403020204"/>
              </a:rPr>
              <a:t>N3.9bn</a:t>
            </a:r>
          </a:p>
        </p:txBody>
      </p:sp>
      <p:sp>
        <p:nvSpPr>
          <p:cNvPr id="57" name="TextBox 56">
            <a:extLst>
              <a:ext uri="{FF2B5EF4-FFF2-40B4-BE49-F238E27FC236}">
                <a16:creationId xmlns:a16="http://schemas.microsoft.com/office/drawing/2014/main" id="{DBC70C47-A2E3-433E-9E3B-9B20A68B642E}"/>
              </a:ext>
            </a:extLst>
          </p:cNvPr>
          <p:cNvSpPr txBox="1"/>
          <p:nvPr/>
        </p:nvSpPr>
        <p:spPr>
          <a:xfrm>
            <a:off x="6620511" y="5011747"/>
            <a:ext cx="691020" cy="260392"/>
          </a:xfrm>
          <a:prstGeom prst="rect">
            <a:avLst/>
          </a:prstGeom>
          <a:noFill/>
        </p:spPr>
        <p:txBody>
          <a:bodyPr wrap="square" rtlCol="0">
            <a:spAutoFit/>
          </a:bodyPr>
          <a:lstStyle/>
          <a:p>
            <a:r>
              <a:rPr lang="en-GB" sz="1050" b="1" spc="3" dirty="0">
                <a:solidFill>
                  <a:schemeClr val="bg1"/>
                </a:solidFill>
                <a:latin typeface="Myriad Pro" panose="020B0503030403020204"/>
              </a:rPr>
              <a:t>N6.0bn</a:t>
            </a:r>
          </a:p>
        </p:txBody>
      </p:sp>
      <p:sp>
        <p:nvSpPr>
          <p:cNvPr id="58" name="Rectangle: Rounded Corners 57">
            <a:extLst>
              <a:ext uri="{FF2B5EF4-FFF2-40B4-BE49-F238E27FC236}">
                <a16:creationId xmlns:a16="http://schemas.microsoft.com/office/drawing/2014/main" id="{CCBCAD28-6985-439F-93F2-28EDC5B7ABAF}"/>
              </a:ext>
            </a:extLst>
          </p:cNvPr>
          <p:cNvSpPr/>
          <p:nvPr/>
        </p:nvSpPr>
        <p:spPr>
          <a:xfrm>
            <a:off x="6582616" y="1303878"/>
            <a:ext cx="3418633" cy="556892"/>
          </a:xfrm>
          <a:prstGeom prst="roundRect">
            <a:avLst/>
          </a:prstGeom>
          <a:noFill/>
          <a:ln w="31750">
            <a:solidFill>
              <a:srgbClr val="001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D55B44D9-DA3C-488E-BAC7-FD4DB2033F0C}"/>
              </a:ext>
            </a:extLst>
          </p:cNvPr>
          <p:cNvSpPr/>
          <p:nvPr/>
        </p:nvSpPr>
        <p:spPr>
          <a:xfrm>
            <a:off x="2452153" y="1313173"/>
            <a:ext cx="3418633" cy="556892"/>
          </a:xfrm>
          <a:prstGeom prst="roundRect">
            <a:avLst/>
          </a:prstGeom>
          <a:no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6D8A8651-FEFA-4F2D-9904-4CB2D9486267}"/>
              </a:ext>
            </a:extLst>
          </p:cNvPr>
          <p:cNvSpPr txBox="1"/>
          <p:nvPr/>
        </p:nvSpPr>
        <p:spPr>
          <a:xfrm>
            <a:off x="2469099" y="1410858"/>
            <a:ext cx="3418633" cy="369332"/>
          </a:xfrm>
          <a:prstGeom prst="rect">
            <a:avLst/>
          </a:prstGeom>
          <a:noFill/>
        </p:spPr>
        <p:txBody>
          <a:bodyPr wrap="square" rtlCol="0">
            <a:spAutoFit/>
          </a:bodyPr>
          <a:lstStyle/>
          <a:p>
            <a:pPr algn="ctr"/>
            <a:r>
              <a:rPr lang="en-GB" b="1" dirty="0">
                <a:solidFill>
                  <a:srgbClr val="001F5F"/>
                </a:solidFill>
                <a:latin typeface="Myriad Pro" panose="020B0503030403020204"/>
              </a:rPr>
              <a:t>EPIC FZE</a:t>
            </a:r>
          </a:p>
        </p:txBody>
      </p:sp>
      <p:sp>
        <p:nvSpPr>
          <p:cNvPr id="61" name="TextBox 60">
            <a:extLst>
              <a:ext uri="{FF2B5EF4-FFF2-40B4-BE49-F238E27FC236}">
                <a16:creationId xmlns:a16="http://schemas.microsoft.com/office/drawing/2014/main" id="{FBA7611C-73D6-4CCC-BCD1-7A35416ACEF8}"/>
              </a:ext>
            </a:extLst>
          </p:cNvPr>
          <p:cNvSpPr txBox="1"/>
          <p:nvPr/>
        </p:nvSpPr>
        <p:spPr>
          <a:xfrm>
            <a:off x="6582616" y="1382933"/>
            <a:ext cx="3418633" cy="369332"/>
          </a:xfrm>
          <a:prstGeom prst="rect">
            <a:avLst/>
          </a:prstGeom>
          <a:noFill/>
        </p:spPr>
        <p:txBody>
          <a:bodyPr wrap="square" rtlCol="0">
            <a:spAutoFit/>
          </a:bodyPr>
          <a:lstStyle/>
          <a:p>
            <a:pPr algn="ctr"/>
            <a:r>
              <a:rPr lang="en-GB" b="1" dirty="0">
                <a:solidFill>
                  <a:srgbClr val="001F5F"/>
                </a:solidFill>
                <a:latin typeface="Myriad Pro" panose="020B0503030403020204"/>
              </a:rPr>
              <a:t>Leasafric</a:t>
            </a:r>
          </a:p>
        </p:txBody>
      </p:sp>
      <p:sp>
        <p:nvSpPr>
          <p:cNvPr id="62" name="TextBox 61">
            <a:extLst>
              <a:ext uri="{FF2B5EF4-FFF2-40B4-BE49-F238E27FC236}">
                <a16:creationId xmlns:a16="http://schemas.microsoft.com/office/drawing/2014/main" id="{1E9B54D0-AD8F-4059-80F7-5579623566B0}"/>
              </a:ext>
            </a:extLst>
          </p:cNvPr>
          <p:cNvSpPr txBox="1"/>
          <p:nvPr/>
        </p:nvSpPr>
        <p:spPr>
          <a:xfrm>
            <a:off x="2300496" y="4357189"/>
            <a:ext cx="3807002" cy="276999"/>
          </a:xfrm>
          <a:prstGeom prst="rect">
            <a:avLst/>
          </a:prstGeom>
          <a:noFill/>
        </p:spPr>
        <p:txBody>
          <a:bodyPr wrap="square" rtlCol="0">
            <a:spAutoFit/>
          </a:bodyPr>
          <a:lstStyle/>
          <a:p>
            <a:pPr algn="ctr"/>
            <a:r>
              <a:rPr lang="en-GB" sz="1200" b="1" dirty="0">
                <a:solidFill>
                  <a:srgbClr val="001F5F"/>
                </a:solidFill>
                <a:latin typeface="Myriad Pro" panose="020B0503030403020204"/>
              </a:rPr>
              <a:t>EPIC FZE: Gross Earnings Evolution (N, billions)</a:t>
            </a:r>
          </a:p>
        </p:txBody>
      </p:sp>
      <p:sp>
        <p:nvSpPr>
          <p:cNvPr id="63" name="TextBox 62">
            <a:extLst>
              <a:ext uri="{FF2B5EF4-FFF2-40B4-BE49-F238E27FC236}">
                <a16:creationId xmlns:a16="http://schemas.microsoft.com/office/drawing/2014/main" id="{E1710B7E-175F-437D-B82D-797DBFCD1F38}"/>
              </a:ext>
            </a:extLst>
          </p:cNvPr>
          <p:cNvSpPr txBox="1"/>
          <p:nvPr/>
        </p:nvSpPr>
        <p:spPr>
          <a:xfrm>
            <a:off x="6345488" y="4357189"/>
            <a:ext cx="3807002" cy="276999"/>
          </a:xfrm>
          <a:prstGeom prst="rect">
            <a:avLst/>
          </a:prstGeom>
          <a:noFill/>
        </p:spPr>
        <p:txBody>
          <a:bodyPr wrap="square" rtlCol="0">
            <a:spAutoFit/>
          </a:bodyPr>
          <a:lstStyle/>
          <a:p>
            <a:pPr algn="ctr"/>
            <a:r>
              <a:rPr lang="en-GB" sz="1200" b="1" dirty="0">
                <a:solidFill>
                  <a:srgbClr val="001F5F"/>
                </a:solidFill>
                <a:latin typeface="Myriad Pro" panose="020B0503030403020204"/>
              </a:rPr>
              <a:t>Leasafric : Gross Earnings Evolution (N, billions)</a:t>
            </a:r>
          </a:p>
        </p:txBody>
      </p:sp>
      <p:graphicFrame>
        <p:nvGraphicFramePr>
          <p:cNvPr id="67" name="Chart 66">
            <a:extLst>
              <a:ext uri="{FF2B5EF4-FFF2-40B4-BE49-F238E27FC236}">
                <a16:creationId xmlns:a16="http://schemas.microsoft.com/office/drawing/2014/main" id="{C889DC02-BE3B-4952-9BB0-4841A33F5F72}"/>
              </a:ext>
            </a:extLst>
          </p:cNvPr>
          <p:cNvGraphicFramePr/>
          <p:nvPr>
            <p:extLst>
              <p:ext uri="{D42A27DB-BD31-4B8C-83A1-F6EECF244321}">
                <p14:modId xmlns:p14="http://schemas.microsoft.com/office/powerpoint/2010/main" val="3835153073"/>
              </p:ext>
            </p:extLst>
          </p:nvPr>
        </p:nvGraphicFramePr>
        <p:xfrm>
          <a:off x="2300496" y="4634188"/>
          <a:ext cx="3628307" cy="174287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62261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2800" spc="24" dirty="0">
                <a:solidFill>
                  <a:srgbClr val="FFFFFF"/>
                </a:solidFill>
                <a:latin typeface="Myriad Pro" panose="020B0503030403020204"/>
                <a:cs typeface="Franklin Gothic Book"/>
              </a:rPr>
              <a:t>9M 2018 Snapshot</a:t>
            </a:r>
            <a:endParaRPr lang="en-US" sz="2800" dirty="0">
              <a:latin typeface="Myriad Pro" panose="020B0503030403020204"/>
              <a:cs typeface="Franklin Gothic Book"/>
            </a:endParaRPr>
          </a:p>
          <a:p>
            <a:endParaRPr lang="en-US" dirty="0"/>
          </a:p>
        </p:txBody>
      </p:sp>
      <p:sp>
        <p:nvSpPr>
          <p:cNvPr id="3" name="TextBox 2">
            <a:extLst>
              <a:ext uri="{FF2B5EF4-FFF2-40B4-BE49-F238E27FC236}">
                <a16:creationId xmlns:a16="http://schemas.microsoft.com/office/drawing/2014/main" id="{628BDCE5-F8DD-414B-82D8-D13C2BDEBE90}"/>
              </a:ext>
            </a:extLst>
          </p:cNvPr>
          <p:cNvSpPr txBox="1"/>
          <p:nvPr/>
        </p:nvSpPr>
        <p:spPr>
          <a:xfrm>
            <a:off x="6639206" y="3077736"/>
            <a:ext cx="2564781" cy="369332"/>
          </a:xfrm>
          <a:prstGeom prst="rect">
            <a:avLst/>
          </a:prstGeom>
          <a:noFill/>
        </p:spPr>
        <p:txBody>
          <a:bodyPr wrap="square" rtlCol="0">
            <a:spAutoFit/>
          </a:bodyPr>
          <a:lstStyle/>
          <a:p>
            <a:r>
              <a:rPr lang="en-US" b="1" dirty="0">
                <a:solidFill>
                  <a:schemeClr val="bg1"/>
                </a:solidFill>
                <a:latin typeface="Myriad Pro" panose="020B0503030403020204" pitchFamily="34" charset="0"/>
              </a:rPr>
              <a:t>Alex Mbakogu </a:t>
            </a:r>
          </a:p>
        </p:txBody>
      </p:sp>
    </p:spTree>
    <p:extLst>
      <p:ext uri="{BB962C8B-B14F-4D97-AF65-F5344CB8AC3E}">
        <p14:creationId xmlns:p14="http://schemas.microsoft.com/office/powerpoint/2010/main" val="647352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B1B7D-084A-48F5-B486-E3AE1E52B560}"/>
              </a:ext>
            </a:extLst>
          </p:cNvPr>
          <p:cNvSpPr>
            <a:spLocks noGrp="1"/>
          </p:cNvSpPr>
          <p:nvPr>
            <p:ph type="body" sz="quarter" idx="13"/>
          </p:nvPr>
        </p:nvSpPr>
        <p:spPr/>
        <p:txBody>
          <a:bodyPr/>
          <a:lstStyle/>
          <a:p>
            <a:endParaRPr lang="en-GB" dirty="0"/>
          </a:p>
        </p:txBody>
      </p:sp>
      <p:sp>
        <p:nvSpPr>
          <p:cNvPr id="3" name="Title 2">
            <a:extLst>
              <a:ext uri="{FF2B5EF4-FFF2-40B4-BE49-F238E27FC236}">
                <a16:creationId xmlns:a16="http://schemas.microsoft.com/office/drawing/2014/main" id="{B3FD231B-630A-4D5E-9ACF-F7F6E5CC9981}"/>
              </a:ext>
            </a:extLst>
          </p:cNvPr>
          <p:cNvSpPr>
            <a:spLocks noGrp="1"/>
          </p:cNvSpPr>
          <p:nvPr>
            <p:ph type="title"/>
          </p:nvPr>
        </p:nvSpPr>
        <p:spPr>
          <a:xfrm>
            <a:off x="1858754" y="486000"/>
            <a:ext cx="9543600" cy="717951"/>
          </a:xfrm>
        </p:spPr>
        <p:txBody>
          <a:bodyPr>
            <a:noAutofit/>
          </a:bodyPr>
          <a:lstStyle/>
          <a:p>
            <a:r>
              <a:rPr lang="en-US" spc="18" dirty="0">
                <a:solidFill>
                  <a:srgbClr val="001F5F"/>
                </a:solidFill>
                <a:uFill>
                  <a:solidFill>
                    <a:srgbClr val="001F5F"/>
                  </a:solidFill>
                </a:uFill>
                <a:latin typeface="Myriad Pro" panose="020B0503030403020204"/>
                <a:cs typeface="Eras Light ITC"/>
              </a:rPr>
              <a:t>Improving macroeconomic and regulatory environment but challenges persist</a:t>
            </a:r>
            <a:endParaRPr lang="en-GB" dirty="0"/>
          </a:p>
        </p:txBody>
      </p:sp>
      <p:sp>
        <p:nvSpPr>
          <p:cNvPr id="4" name="Slide Number Placeholder 3">
            <a:extLst>
              <a:ext uri="{FF2B5EF4-FFF2-40B4-BE49-F238E27FC236}">
                <a16:creationId xmlns:a16="http://schemas.microsoft.com/office/drawing/2014/main" id="{76156EC9-63DF-4E15-BD4D-127CD5146BA0}"/>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19</a:t>
            </a:fld>
            <a:endParaRPr lang="en-US" dirty="0"/>
          </a:p>
        </p:txBody>
      </p:sp>
      <p:graphicFrame>
        <p:nvGraphicFramePr>
          <p:cNvPr id="6" name="Chart 5">
            <a:extLst>
              <a:ext uri="{FF2B5EF4-FFF2-40B4-BE49-F238E27FC236}">
                <a16:creationId xmlns:a16="http://schemas.microsoft.com/office/drawing/2014/main" id="{A41C8FDF-8C01-443F-853E-BFE74BB7B498}"/>
              </a:ext>
            </a:extLst>
          </p:cNvPr>
          <p:cNvGraphicFramePr/>
          <p:nvPr>
            <p:extLst>
              <p:ext uri="{D42A27DB-BD31-4B8C-83A1-F6EECF244321}">
                <p14:modId xmlns:p14="http://schemas.microsoft.com/office/powerpoint/2010/main" val="148784914"/>
              </p:ext>
            </p:extLst>
          </p:nvPr>
        </p:nvGraphicFramePr>
        <p:xfrm>
          <a:off x="1836000" y="1633234"/>
          <a:ext cx="4428000" cy="191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47836F4-C6FA-4D17-BE5A-EA79D8D6E847}"/>
              </a:ext>
            </a:extLst>
          </p:cNvPr>
          <p:cNvSpPr txBox="1"/>
          <p:nvPr/>
        </p:nvSpPr>
        <p:spPr>
          <a:xfrm>
            <a:off x="2739360" y="1508556"/>
            <a:ext cx="2621280" cy="261610"/>
          </a:xfrm>
          <a:prstGeom prst="rect">
            <a:avLst/>
          </a:prstGeom>
          <a:noFill/>
        </p:spPr>
        <p:txBody>
          <a:bodyPr wrap="square" rtlCol="0">
            <a:spAutoFit/>
          </a:bodyPr>
          <a:lstStyle/>
          <a:p>
            <a:pPr algn="ctr"/>
            <a:r>
              <a:rPr lang="en-GB" sz="1100" b="1" dirty="0">
                <a:solidFill>
                  <a:srgbClr val="4869A3"/>
                </a:solidFill>
                <a:latin typeface="Myriad Pro" panose="020B0503030403020204"/>
              </a:rPr>
              <a:t>GDP y-o-y growth (%)</a:t>
            </a:r>
          </a:p>
        </p:txBody>
      </p:sp>
      <p:graphicFrame>
        <p:nvGraphicFramePr>
          <p:cNvPr id="8" name="Chart 7">
            <a:extLst>
              <a:ext uri="{FF2B5EF4-FFF2-40B4-BE49-F238E27FC236}">
                <a16:creationId xmlns:a16="http://schemas.microsoft.com/office/drawing/2014/main" id="{D7454AED-DC6F-4972-BA3B-A7514E979F65}"/>
              </a:ext>
            </a:extLst>
          </p:cNvPr>
          <p:cNvGraphicFramePr/>
          <p:nvPr>
            <p:extLst>
              <p:ext uri="{D42A27DB-BD31-4B8C-83A1-F6EECF244321}">
                <p14:modId xmlns:p14="http://schemas.microsoft.com/office/powerpoint/2010/main" val="2355574214"/>
              </p:ext>
            </p:extLst>
          </p:nvPr>
        </p:nvGraphicFramePr>
        <p:xfrm>
          <a:off x="6877029" y="1633234"/>
          <a:ext cx="4429513" cy="191732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7245BDBA-C316-4C22-B902-60FEFE2E87C2}"/>
              </a:ext>
            </a:extLst>
          </p:cNvPr>
          <p:cNvSpPr txBox="1"/>
          <p:nvPr/>
        </p:nvSpPr>
        <p:spPr>
          <a:xfrm>
            <a:off x="7781145" y="1508556"/>
            <a:ext cx="2621280" cy="261610"/>
          </a:xfrm>
          <a:prstGeom prst="rect">
            <a:avLst/>
          </a:prstGeom>
          <a:noFill/>
        </p:spPr>
        <p:txBody>
          <a:bodyPr wrap="square" rtlCol="0">
            <a:spAutoFit/>
          </a:bodyPr>
          <a:lstStyle/>
          <a:p>
            <a:pPr algn="ctr"/>
            <a:r>
              <a:rPr lang="en-GB" sz="1100" b="1" dirty="0">
                <a:solidFill>
                  <a:srgbClr val="4869A3"/>
                </a:solidFill>
                <a:latin typeface="Myriad Pro" panose="020B0503030403020204"/>
              </a:rPr>
              <a:t>Inflation growth rate (%)</a:t>
            </a:r>
          </a:p>
        </p:txBody>
      </p:sp>
      <p:graphicFrame>
        <p:nvGraphicFramePr>
          <p:cNvPr id="10" name="Chart 9">
            <a:extLst>
              <a:ext uri="{FF2B5EF4-FFF2-40B4-BE49-F238E27FC236}">
                <a16:creationId xmlns:a16="http://schemas.microsoft.com/office/drawing/2014/main" id="{3BF115BF-F060-4E23-A825-7297AF2AC033}"/>
              </a:ext>
            </a:extLst>
          </p:cNvPr>
          <p:cNvGraphicFramePr/>
          <p:nvPr>
            <p:extLst>
              <p:ext uri="{D42A27DB-BD31-4B8C-83A1-F6EECF244321}">
                <p14:modId xmlns:p14="http://schemas.microsoft.com/office/powerpoint/2010/main" val="3938755966"/>
              </p:ext>
            </p:extLst>
          </p:nvPr>
        </p:nvGraphicFramePr>
        <p:xfrm>
          <a:off x="1836000" y="3941429"/>
          <a:ext cx="4428000" cy="19188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3648B7F5-F7B0-4F3D-8651-4C1FC6CACF7E}"/>
              </a:ext>
            </a:extLst>
          </p:cNvPr>
          <p:cNvSpPr txBox="1"/>
          <p:nvPr/>
        </p:nvSpPr>
        <p:spPr>
          <a:xfrm>
            <a:off x="2739360" y="3813802"/>
            <a:ext cx="2621280" cy="261610"/>
          </a:xfrm>
          <a:prstGeom prst="rect">
            <a:avLst/>
          </a:prstGeom>
          <a:noFill/>
        </p:spPr>
        <p:txBody>
          <a:bodyPr wrap="square" rtlCol="0">
            <a:spAutoFit/>
          </a:bodyPr>
          <a:lstStyle/>
          <a:p>
            <a:pPr algn="ctr"/>
            <a:r>
              <a:rPr lang="en-GB" sz="1100" b="1" dirty="0">
                <a:solidFill>
                  <a:srgbClr val="4869A3"/>
                </a:solidFill>
                <a:latin typeface="Myriad Pro" panose="020B0503030403020204"/>
              </a:rPr>
              <a:t>Crude Oil Price/Barrel ($)</a:t>
            </a:r>
          </a:p>
        </p:txBody>
      </p:sp>
      <p:graphicFrame>
        <p:nvGraphicFramePr>
          <p:cNvPr id="12" name="Chart 11">
            <a:extLst>
              <a:ext uri="{FF2B5EF4-FFF2-40B4-BE49-F238E27FC236}">
                <a16:creationId xmlns:a16="http://schemas.microsoft.com/office/drawing/2014/main" id="{8330B28D-830D-4FEC-B17C-8AB5F4EB5406}"/>
              </a:ext>
            </a:extLst>
          </p:cNvPr>
          <p:cNvGraphicFramePr/>
          <p:nvPr>
            <p:extLst>
              <p:ext uri="{D42A27DB-BD31-4B8C-83A1-F6EECF244321}">
                <p14:modId xmlns:p14="http://schemas.microsoft.com/office/powerpoint/2010/main" val="2035399858"/>
              </p:ext>
            </p:extLst>
          </p:nvPr>
        </p:nvGraphicFramePr>
        <p:xfrm>
          <a:off x="6877785" y="3942908"/>
          <a:ext cx="4428000" cy="1917321"/>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1104D4D5-BBD7-4BDA-8B22-E22B0F9533EF}"/>
              </a:ext>
            </a:extLst>
          </p:cNvPr>
          <p:cNvSpPr txBox="1"/>
          <p:nvPr/>
        </p:nvSpPr>
        <p:spPr>
          <a:xfrm>
            <a:off x="7781145" y="3813802"/>
            <a:ext cx="2621280" cy="261610"/>
          </a:xfrm>
          <a:prstGeom prst="rect">
            <a:avLst/>
          </a:prstGeom>
          <a:noFill/>
        </p:spPr>
        <p:txBody>
          <a:bodyPr wrap="square" rtlCol="0">
            <a:spAutoFit/>
          </a:bodyPr>
          <a:lstStyle/>
          <a:p>
            <a:pPr algn="ctr"/>
            <a:r>
              <a:rPr lang="en-GB" sz="1100" b="1" dirty="0">
                <a:solidFill>
                  <a:srgbClr val="4869A3"/>
                </a:solidFill>
                <a:latin typeface="Myriad Pro" panose="020B0503030403020204"/>
              </a:rPr>
              <a:t>Exchange rate (N/$)</a:t>
            </a:r>
          </a:p>
        </p:txBody>
      </p:sp>
    </p:spTree>
    <p:extLst>
      <p:ext uri="{BB962C8B-B14F-4D97-AF65-F5344CB8AC3E}">
        <p14:creationId xmlns:p14="http://schemas.microsoft.com/office/powerpoint/2010/main" val="343967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8241" y="481965"/>
            <a:ext cx="7502236" cy="717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003265"/>
                </a:solidFill>
                <a:latin typeface="+mj-lt"/>
                <a:ea typeface="+mj-ea"/>
                <a:cs typeface="+mj-cs"/>
              </a:defRPr>
            </a:lvl1pPr>
          </a:lstStyle>
          <a:p>
            <a:r>
              <a:rPr lang="en-US" spc="18" dirty="0">
                <a:solidFill>
                  <a:srgbClr val="001F5F"/>
                </a:solidFill>
                <a:uFill>
                  <a:solidFill>
                    <a:srgbClr val="001F5F"/>
                  </a:solidFill>
                </a:uFill>
                <a:latin typeface="Myriad Pro" panose="020B0503030403020204"/>
                <a:cs typeface="Eras Light ITC"/>
              </a:rPr>
              <a:t>Outline </a:t>
            </a:r>
            <a:endParaRPr lang="en-US" dirty="0"/>
          </a:p>
        </p:txBody>
      </p:sp>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2</a:t>
            </a:fld>
            <a:endParaRPr lang="en-US" dirty="0"/>
          </a:p>
        </p:txBody>
      </p:sp>
      <p:sp>
        <p:nvSpPr>
          <p:cNvPr id="8" name="object 6"/>
          <p:cNvSpPr/>
          <p:nvPr/>
        </p:nvSpPr>
        <p:spPr>
          <a:xfrm>
            <a:off x="3010398" y="1812501"/>
            <a:ext cx="5661654" cy="47585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5">
              <a:latin typeface="Eras Light ITC" panose="020B0402030504020804" pitchFamily="34" charset="0"/>
            </a:endParaRPr>
          </a:p>
        </p:txBody>
      </p:sp>
      <p:sp>
        <p:nvSpPr>
          <p:cNvPr id="9" name="object 7"/>
          <p:cNvSpPr txBox="1"/>
          <p:nvPr/>
        </p:nvSpPr>
        <p:spPr>
          <a:xfrm>
            <a:off x="3072457" y="1916337"/>
            <a:ext cx="6727879" cy="223907"/>
          </a:xfrm>
          <a:prstGeom prst="rect">
            <a:avLst/>
          </a:prstGeom>
        </p:spPr>
        <p:txBody>
          <a:bodyPr vert="horz" wrap="square" lIns="0" tIns="0" rIns="0" bIns="0" rtlCol="0">
            <a:spAutoFit/>
          </a:bodyPr>
          <a:lstStyle/>
          <a:p>
            <a:pPr marL="7701"/>
            <a:r>
              <a:rPr lang="en-GB" sz="1455" spc="-3" dirty="0">
                <a:solidFill>
                  <a:srgbClr val="404040"/>
                </a:solidFill>
                <a:latin typeface="Myriad Pro" panose="020B0503030403020204"/>
                <a:cs typeface="Arial"/>
              </a:rPr>
              <a:t>About C&amp;I Leasing Group</a:t>
            </a:r>
            <a:endParaRPr sz="1455" dirty="0">
              <a:latin typeface="Myriad Pro" panose="020B0503030403020204"/>
              <a:cs typeface="Arial"/>
            </a:endParaRPr>
          </a:p>
        </p:txBody>
      </p:sp>
      <p:sp>
        <p:nvSpPr>
          <p:cNvPr id="11" name="object 10"/>
          <p:cNvSpPr/>
          <p:nvPr/>
        </p:nvSpPr>
        <p:spPr>
          <a:xfrm>
            <a:off x="2777929" y="3043374"/>
            <a:ext cx="554629" cy="435906"/>
          </a:xfrm>
          <a:prstGeom prst="rect">
            <a:avLst/>
          </a:prstGeom>
          <a:solidFill>
            <a:srgbClr val="00174A"/>
          </a:solidFill>
        </p:spPr>
        <p:txBody>
          <a:bodyPr wrap="square" lIns="0" tIns="0" rIns="0" bIns="0" rtlCol="0"/>
          <a:lstStyle/>
          <a:p>
            <a:endParaRPr sz="1455">
              <a:latin typeface="Eras Light ITC" panose="020B0402030504020804" pitchFamily="34" charset="0"/>
            </a:endParaRPr>
          </a:p>
        </p:txBody>
      </p:sp>
      <p:sp>
        <p:nvSpPr>
          <p:cNvPr id="12" name="object 12"/>
          <p:cNvSpPr/>
          <p:nvPr/>
        </p:nvSpPr>
        <p:spPr>
          <a:xfrm>
            <a:off x="3261557" y="2426575"/>
            <a:ext cx="5734959" cy="47857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5">
              <a:latin typeface="Eras Light ITC" panose="020B0402030504020804" pitchFamily="34" charset="0"/>
            </a:endParaRPr>
          </a:p>
        </p:txBody>
      </p:sp>
      <p:sp>
        <p:nvSpPr>
          <p:cNvPr id="13" name="object 13"/>
          <p:cNvSpPr txBox="1"/>
          <p:nvPr/>
        </p:nvSpPr>
        <p:spPr>
          <a:xfrm>
            <a:off x="3424925" y="2542104"/>
            <a:ext cx="3886799" cy="223907"/>
          </a:xfrm>
          <a:prstGeom prst="rect">
            <a:avLst/>
          </a:prstGeom>
        </p:spPr>
        <p:txBody>
          <a:bodyPr vert="horz" wrap="square" lIns="0" tIns="0" rIns="0" bIns="0" rtlCol="0">
            <a:spAutoFit/>
          </a:bodyPr>
          <a:lstStyle/>
          <a:p>
            <a:pPr marL="7701"/>
            <a:r>
              <a:rPr lang="en-GB" sz="1455" spc="-3" dirty="0">
                <a:solidFill>
                  <a:srgbClr val="404040"/>
                </a:solidFill>
                <a:latin typeface="Myriad Pro" panose="020B0503030403020204"/>
                <a:cs typeface="Arial"/>
              </a:rPr>
              <a:t>9M 2018 Financial Snapshot</a:t>
            </a:r>
            <a:endParaRPr sz="1455" dirty="0">
              <a:latin typeface="Myriad Pro" panose="020B0503030403020204"/>
              <a:cs typeface="Arial"/>
            </a:endParaRPr>
          </a:p>
        </p:txBody>
      </p:sp>
      <p:sp>
        <p:nvSpPr>
          <p:cNvPr id="14" name="object 14"/>
          <p:cNvSpPr/>
          <p:nvPr/>
        </p:nvSpPr>
        <p:spPr>
          <a:xfrm>
            <a:off x="3150460" y="3689353"/>
            <a:ext cx="554629" cy="447259"/>
          </a:xfrm>
          <a:prstGeom prst="rect">
            <a:avLst/>
          </a:prstGeom>
          <a:solidFill>
            <a:srgbClr val="00174A"/>
          </a:solidFill>
        </p:spPr>
        <p:txBody>
          <a:bodyPr wrap="square" lIns="0" tIns="0" rIns="0" bIns="0" rtlCol="0"/>
          <a:lstStyle/>
          <a:p>
            <a:endParaRPr sz="1455">
              <a:latin typeface="Eras Light ITC" panose="020B0402030504020804" pitchFamily="34" charset="0"/>
            </a:endParaRPr>
          </a:p>
        </p:txBody>
      </p:sp>
      <p:sp>
        <p:nvSpPr>
          <p:cNvPr id="15" name="object 16"/>
          <p:cNvSpPr/>
          <p:nvPr/>
        </p:nvSpPr>
        <p:spPr>
          <a:xfrm>
            <a:off x="3615770" y="3043374"/>
            <a:ext cx="5784707" cy="51827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5">
              <a:latin typeface="Eras Light ITC" panose="020B0402030504020804" pitchFamily="34" charset="0"/>
            </a:endParaRPr>
          </a:p>
        </p:txBody>
      </p:sp>
      <p:sp>
        <p:nvSpPr>
          <p:cNvPr id="16" name="object 17"/>
          <p:cNvSpPr txBox="1"/>
          <p:nvPr/>
        </p:nvSpPr>
        <p:spPr>
          <a:xfrm>
            <a:off x="3768399" y="3149372"/>
            <a:ext cx="3569942" cy="223907"/>
          </a:xfrm>
          <a:prstGeom prst="rect">
            <a:avLst/>
          </a:prstGeom>
        </p:spPr>
        <p:txBody>
          <a:bodyPr vert="horz" wrap="square" lIns="0" tIns="0" rIns="0" bIns="0" rtlCol="0">
            <a:spAutoFit/>
          </a:bodyPr>
          <a:lstStyle/>
          <a:p>
            <a:pPr marL="7701"/>
            <a:r>
              <a:rPr lang="en-US" sz="1455" dirty="0">
                <a:solidFill>
                  <a:srgbClr val="404040"/>
                </a:solidFill>
                <a:latin typeface="Myriad Pro" panose="020B0503030403020204"/>
                <a:cs typeface="Arial"/>
              </a:rPr>
              <a:t>Group Financial Performance Review</a:t>
            </a:r>
            <a:endParaRPr lang="en-US" sz="1455" dirty="0">
              <a:latin typeface="Myriad Pro" panose="020B0503030403020204"/>
              <a:cs typeface="Arial"/>
            </a:endParaRPr>
          </a:p>
        </p:txBody>
      </p:sp>
      <p:sp>
        <p:nvSpPr>
          <p:cNvPr id="17" name="object 18"/>
          <p:cNvSpPr/>
          <p:nvPr/>
        </p:nvSpPr>
        <p:spPr>
          <a:xfrm>
            <a:off x="3967316" y="3689353"/>
            <a:ext cx="5872565" cy="45179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5">
              <a:latin typeface="Eras Light ITC" panose="020B0402030504020804" pitchFamily="34" charset="0"/>
            </a:endParaRPr>
          </a:p>
        </p:txBody>
      </p:sp>
      <p:sp>
        <p:nvSpPr>
          <p:cNvPr id="18" name="object 19"/>
          <p:cNvSpPr txBox="1"/>
          <p:nvPr/>
        </p:nvSpPr>
        <p:spPr>
          <a:xfrm>
            <a:off x="4161709" y="3798756"/>
            <a:ext cx="3359032" cy="223907"/>
          </a:xfrm>
          <a:prstGeom prst="rect">
            <a:avLst/>
          </a:prstGeom>
        </p:spPr>
        <p:txBody>
          <a:bodyPr vert="horz" wrap="square" lIns="0" tIns="0" rIns="0" bIns="0" rtlCol="0">
            <a:spAutoFit/>
          </a:bodyPr>
          <a:lstStyle/>
          <a:p>
            <a:pPr marL="7701"/>
            <a:r>
              <a:rPr lang="en-US" sz="1455" dirty="0">
                <a:solidFill>
                  <a:srgbClr val="404040"/>
                </a:solidFill>
                <a:latin typeface="Myriad Pro" panose="020B0503030403020204"/>
                <a:cs typeface="Arial"/>
              </a:rPr>
              <a:t>Strategy &amp; Outlook</a:t>
            </a:r>
            <a:endParaRPr lang="en-US" sz="1455" dirty="0">
              <a:latin typeface="Myriad Pro" panose="020B0503030403020204"/>
              <a:cs typeface="Arial"/>
            </a:endParaRPr>
          </a:p>
        </p:txBody>
      </p:sp>
      <p:grpSp>
        <p:nvGrpSpPr>
          <p:cNvPr id="28" name="Group 27"/>
          <p:cNvGrpSpPr/>
          <p:nvPr/>
        </p:nvGrpSpPr>
        <p:grpSpPr>
          <a:xfrm>
            <a:off x="2221991" y="1812501"/>
            <a:ext cx="554629" cy="439946"/>
            <a:chOff x="2221991" y="1831155"/>
            <a:chExt cx="554629" cy="439946"/>
          </a:xfrm>
          <a:solidFill>
            <a:srgbClr val="00174A"/>
          </a:solidFill>
        </p:grpSpPr>
        <p:sp>
          <p:nvSpPr>
            <p:cNvPr id="7" name="object 4"/>
            <p:cNvSpPr/>
            <p:nvPr/>
          </p:nvSpPr>
          <p:spPr>
            <a:xfrm>
              <a:off x="2221991" y="1831155"/>
              <a:ext cx="554629" cy="439946"/>
            </a:xfrm>
            <a:prstGeom prst="rect">
              <a:avLst/>
            </a:prstGeom>
            <a:grpFill/>
          </p:spPr>
          <p:txBody>
            <a:bodyPr wrap="square" lIns="0" tIns="0" rIns="0" bIns="0" rtlCol="0"/>
            <a:lstStyle/>
            <a:p>
              <a:endParaRPr sz="1455">
                <a:latin typeface="Eras Light ITC" panose="020B0402030504020804" pitchFamily="34" charset="0"/>
              </a:endParaRPr>
            </a:p>
          </p:txBody>
        </p:sp>
        <p:sp>
          <p:nvSpPr>
            <p:cNvPr id="19" name="object 5"/>
            <p:cNvSpPr txBox="1"/>
            <p:nvPr/>
          </p:nvSpPr>
          <p:spPr>
            <a:xfrm>
              <a:off x="2421302" y="1934990"/>
              <a:ext cx="156006" cy="223907"/>
            </a:xfrm>
            <a:prstGeom prst="rect">
              <a:avLst/>
            </a:prstGeom>
            <a:grpFill/>
          </p:spPr>
          <p:txBody>
            <a:bodyPr vert="horz" wrap="square" lIns="0" tIns="0" rIns="0" bIns="0" rtlCol="0">
              <a:spAutoFit/>
            </a:bodyPr>
            <a:lstStyle/>
            <a:p>
              <a:pPr marL="7701"/>
              <a:r>
                <a:rPr sz="1455" spc="-3" dirty="0">
                  <a:solidFill>
                    <a:srgbClr val="FFFFFF"/>
                  </a:solidFill>
                  <a:latin typeface="Myriad Pro" panose="020B0503030403020204"/>
                  <a:cs typeface="Arial"/>
                </a:rPr>
                <a:t>1</a:t>
              </a:r>
              <a:endParaRPr sz="1455" dirty="0">
                <a:latin typeface="Myriad Pro" panose="020B0503030403020204"/>
                <a:cs typeface="Arial"/>
              </a:endParaRPr>
            </a:p>
          </p:txBody>
        </p:sp>
      </p:grpSp>
      <p:grpSp>
        <p:nvGrpSpPr>
          <p:cNvPr id="4" name="Group 3"/>
          <p:cNvGrpSpPr/>
          <p:nvPr/>
        </p:nvGrpSpPr>
        <p:grpSpPr>
          <a:xfrm>
            <a:off x="2473150" y="2426575"/>
            <a:ext cx="554629" cy="482672"/>
            <a:chOff x="2221991" y="2452665"/>
            <a:chExt cx="554629" cy="482672"/>
          </a:xfrm>
          <a:solidFill>
            <a:srgbClr val="00174A"/>
          </a:solidFill>
        </p:grpSpPr>
        <p:sp>
          <p:nvSpPr>
            <p:cNvPr id="10" name="object 8"/>
            <p:cNvSpPr/>
            <p:nvPr/>
          </p:nvSpPr>
          <p:spPr>
            <a:xfrm>
              <a:off x="2221991" y="2452665"/>
              <a:ext cx="554629" cy="482672"/>
            </a:xfrm>
            <a:prstGeom prst="rect">
              <a:avLst/>
            </a:prstGeom>
            <a:grpFill/>
          </p:spPr>
          <p:txBody>
            <a:bodyPr wrap="square" lIns="0" tIns="0" rIns="0" bIns="0" rtlCol="0"/>
            <a:lstStyle/>
            <a:p>
              <a:endParaRPr sz="1455">
                <a:latin typeface="Eras Light ITC" panose="020B0402030504020804" pitchFamily="34" charset="0"/>
              </a:endParaRPr>
            </a:p>
          </p:txBody>
        </p:sp>
        <p:sp>
          <p:nvSpPr>
            <p:cNvPr id="20" name="object 9"/>
            <p:cNvSpPr txBox="1"/>
            <p:nvPr/>
          </p:nvSpPr>
          <p:spPr>
            <a:xfrm>
              <a:off x="2455768" y="2555926"/>
              <a:ext cx="156006" cy="223907"/>
            </a:xfrm>
            <a:prstGeom prst="rect">
              <a:avLst/>
            </a:prstGeom>
            <a:grpFill/>
          </p:spPr>
          <p:txBody>
            <a:bodyPr vert="horz" wrap="square" lIns="0" tIns="0" rIns="0" bIns="0" rtlCol="0">
              <a:spAutoFit/>
            </a:bodyPr>
            <a:lstStyle/>
            <a:p>
              <a:pPr marL="7701"/>
              <a:r>
                <a:rPr sz="1455" spc="-3" dirty="0">
                  <a:solidFill>
                    <a:srgbClr val="FFFFFF"/>
                  </a:solidFill>
                  <a:latin typeface="Myriad Pro" panose="020B0503030403020204"/>
                  <a:cs typeface="Arial"/>
                </a:rPr>
                <a:t>2</a:t>
              </a:r>
              <a:endParaRPr sz="1455" dirty="0">
                <a:latin typeface="Myriad Pro" panose="020B0503030403020204"/>
                <a:cs typeface="Arial"/>
              </a:endParaRPr>
            </a:p>
          </p:txBody>
        </p:sp>
      </p:grpSp>
      <p:sp>
        <p:nvSpPr>
          <p:cNvPr id="21" name="object 11"/>
          <p:cNvSpPr txBox="1"/>
          <p:nvPr/>
        </p:nvSpPr>
        <p:spPr>
          <a:xfrm>
            <a:off x="2994454" y="3149373"/>
            <a:ext cx="156006" cy="223907"/>
          </a:xfrm>
          <a:prstGeom prst="rect">
            <a:avLst/>
          </a:prstGeom>
        </p:spPr>
        <p:txBody>
          <a:bodyPr vert="horz" wrap="square" lIns="0" tIns="0" rIns="0" bIns="0" rtlCol="0">
            <a:spAutoFit/>
          </a:bodyPr>
          <a:lstStyle/>
          <a:p>
            <a:pPr marL="7701"/>
            <a:r>
              <a:rPr sz="1455" spc="-3" dirty="0">
                <a:solidFill>
                  <a:srgbClr val="FFFFFF"/>
                </a:solidFill>
                <a:latin typeface="Myriad Pro" panose="020B0503030403020204"/>
                <a:cs typeface="Arial"/>
              </a:rPr>
              <a:t>3</a:t>
            </a:r>
            <a:endParaRPr sz="1455" dirty="0">
              <a:latin typeface="Myriad Pro" panose="020B0503030403020204"/>
              <a:cs typeface="Arial"/>
            </a:endParaRPr>
          </a:p>
        </p:txBody>
      </p:sp>
      <p:sp>
        <p:nvSpPr>
          <p:cNvPr id="22" name="object 15"/>
          <p:cNvSpPr txBox="1"/>
          <p:nvPr/>
        </p:nvSpPr>
        <p:spPr>
          <a:xfrm>
            <a:off x="3366984" y="3783990"/>
            <a:ext cx="156006" cy="223907"/>
          </a:xfrm>
          <a:prstGeom prst="rect">
            <a:avLst/>
          </a:prstGeom>
        </p:spPr>
        <p:txBody>
          <a:bodyPr vert="horz" wrap="square" lIns="0" tIns="0" rIns="0" bIns="0" rtlCol="0">
            <a:spAutoFit/>
          </a:bodyPr>
          <a:lstStyle/>
          <a:p>
            <a:pPr marL="7701"/>
            <a:r>
              <a:rPr sz="1455" spc="-3" dirty="0">
                <a:solidFill>
                  <a:srgbClr val="FFFFFF"/>
                </a:solidFill>
                <a:latin typeface="Myriad Pro" panose="020B0503030403020204"/>
                <a:cs typeface="Arial"/>
              </a:rPr>
              <a:t>4</a:t>
            </a:r>
            <a:endParaRPr sz="1455" dirty="0">
              <a:latin typeface="Myriad Pro" panose="020B0503030403020204"/>
              <a:cs typeface="Arial"/>
            </a:endParaRPr>
          </a:p>
        </p:txBody>
      </p:sp>
      <p:sp>
        <p:nvSpPr>
          <p:cNvPr id="23" name="object 21"/>
          <p:cNvSpPr txBox="1"/>
          <p:nvPr/>
        </p:nvSpPr>
        <p:spPr>
          <a:xfrm>
            <a:off x="2455768" y="5641420"/>
            <a:ext cx="156006" cy="223907"/>
          </a:xfrm>
          <a:prstGeom prst="rect">
            <a:avLst/>
          </a:prstGeom>
        </p:spPr>
        <p:txBody>
          <a:bodyPr vert="horz" wrap="square" lIns="0" tIns="0" rIns="0" bIns="0" rtlCol="0">
            <a:spAutoFit/>
          </a:bodyPr>
          <a:lstStyle/>
          <a:p>
            <a:pPr marL="7701"/>
            <a:r>
              <a:rPr sz="1455" spc="-3" dirty="0">
                <a:solidFill>
                  <a:srgbClr val="FFFFFF"/>
                </a:solidFill>
                <a:latin typeface="Eras Light ITC" panose="020B0402030504020804" pitchFamily="34" charset="0"/>
                <a:cs typeface="Arial"/>
              </a:rPr>
              <a:t>5</a:t>
            </a:r>
            <a:endParaRPr sz="1455">
              <a:latin typeface="Eras Light ITC" panose="020B0402030504020804" pitchFamily="34" charset="0"/>
              <a:cs typeface="Arial"/>
            </a:endParaRPr>
          </a:p>
        </p:txBody>
      </p:sp>
      <p:sp>
        <p:nvSpPr>
          <p:cNvPr id="24" name="object 4"/>
          <p:cNvSpPr/>
          <p:nvPr/>
        </p:nvSpPr>
        <p:spPr>
          <a:xfrm>
            <a:off x="8860669" y="1812501"/>
            <a:ext cx="1080816" cy="475856"/>
          </a:xfrm>
          <a:prstGeom prst="rect">
            <a:avLst/>
          </a:prstGeom>
          <a:solidFill>
            <a:srgbClr val="00174A"/>
          </a:solidFill>
        </p:spPr>
        <p:txBody>
          <a:bodyPr wrap="square" lIns="0" tIns="0" rIns="0" bIns="0" rtlCol="0" anchor="ctr"/>
          <a:lstStyle/>
          <a:p>
            <a:pPr algn="ctr"/>
            <a:r>
              <a:rPr lang="en-US" sz="1455" dirty="0">
                <a:latin typeface="Myriad Pro" panose="020B0503030403020204"/>
              </a:rPr>
              <a:t> </a:t>
            </a:r>
            <a:r>
              <a:rPr lang="en-US" sz="1455" dirty="0">
                <a:solidFill>
                  <a:schemeClr val="bg1">
                    <a:lumMod val="95000"/>
                  </a:schemeClr>
                </a:solidFill>
                <a:latin typeface="Myriad Pro" panose="020B0503030403020204"/>
              </a:rPr>
              <a:t>4</a:t>
            </a:r>
            <a:endParaRPr sz="1455" dirty="0">
              <a:solidFill>
                <a:schemeClr val="bg1">
                  <a:lumMod val="95000"/>
                </a:schemeClr>
              </a:solidFill>
              <a:latin typeface="Myriad Pro" panose="020B0503030403020204"/>
            </a:endParaRPr>
          </a:p>
        </p:txBody>
      </p:sp>
      <p:sp>
        <p:nvSpPr>
          <p:cNvPr id="25" name="object 8"/>
          <p:cNvSpPr/>
          <p:nvPr/>
        </p:nvSpPr>
        <p:spPr>
          <a:xfrm>
            <a:off x="9209029" y="2426575"/>
            <a:ext cx="1080816" cy="475060"/>
          </a:xfrm>
          <a:prstGeom prst="rect">
            <a:avLst/>
          </a:prstGeom>
          <a:solidFill>
            <a:srgbClr val="00174A"/>
          </a:solidFill>
        </p:spPr>
        <p:txBody>
          <a:bodyPr wrap="square" lIns="0" tIns="0" rIns="0" bIns="0" rtlCol="0" anchor="ctr"/>
          <a:lstStyle/>
          <a:p>
            <a:pPr algn="ctr"/>
            <a:r>
              <a:rPr lang="en-US" sz="1455" dirty="0">
                <a:solidFill>
                  <a:schemeClr val="bg1">
                    <a:lumMod val="95000"/>
                  </a:schemeClr>
                </a:solidFill>
                <a:latin typeface="Myriad Pro" panose="020B0503030403020204"/>
              </a:rPr>
              <a:t>12</a:t>
            </a:r>
            <a:endParaRPr sz="1455" dirty="0">
              <a:solidFill>
                <a:schemeClr val="bg1">
                  <a:lumMod val="95000"/>
                </a:schemeClr>
              </a:solidFill>
              <a:latin typeface="Myriad Pro" panose="020B0503030403020204"/>
            </a:endParaRPr>
          </a:p>
        </p:txBody>
      </p:sp>
      <p:sp>
        <p:nvSpPr>
          <p:cNvPr id="26" name="object 10"/>
          <p:cNvSpPr/>
          <p:nvPr/>
        </p:nvSpPr>
        <p:spPr>
          <a:xfrm>
            <a:off x="9604583" y="3043374"/>
            <a:ext cx="1080816" cy="449068"/>
          </a:xfrm>
          <a:prstGeom prst="rect">
            <a:avLst/>
          </a:prstGeom>
          <a:solidFill>
            <a:srgbClr val="00174A"/>
          </a:solidFill>
        </p:spPr>
        <p:txBody>
          <a:bodyPr wrap="square" lIns="0" tIns="0" rIns="0" bIns="0" rtlCol="0" anchor="ctr" anchorCtr="0"/>
          <a:lstStyle/>
          <a:p>
            <a:pPr algn="ctr"/>
            <a:r>
              <a:rPr lang="en-US" sz="1455" dirty="0">
                <a:solidFill>
                  <a:schemeClr val="bg1">
                    <a:lumMod val="95000"/>
                  </a:schemeClr>
                </a:solidFill>
                <a:latin typeface="Myriad Pro" panose="020B0503030403020204"/>
              </a:rPr>
              <a:t>16 </a:t>
            </a:r>
            <a:endParaRPr sz="1455" dirty="0">
              <a:latin typeface="Myriad Pro" panose="020B0503030403020204"/>
            </a:endParaRPr>
          </a:p>
        </p:txBody>
      </p:sp>
      <p:sp>
        <p:nvSpPr>
          <p:cNvPr id="27" name="object 14"/>
          <p:cNvSpPr/>
          <p:nvPr/>
        </p:nvSpPr>
        <p:spPr>
          <a:xfrm>
            <a:off x="10001480" y="3689353"/>
            <a:ext cx="1080816" cy="442715"/>
          </a:xfrm>
          <a:prstGeom prst="rect">
            <a:avLst/>
          </a:prstGeom>
          <a:solidFill>
            <a:srgbClr val="00174A"/>
          </a:solidFill>
        </p:spPr>
        <p:txBody>
          <a:bodyPr wrap="square" lIns="0" tIns="0" rIns="0" bIns="0" rtlCol="0" anchor="ctr" anchorCtr="0"/>
          <a:lstStyle/>
          <a:p>
            <a:pPr algn="ctr"/>
            <a:r>
              <a:rPr lang="en-US" sz="1455" dirty="0">
                <a:solidFill>
                  <a:schemeClr val="bg1">
                    <a:lumMod val="95000"/>
                  </a:schemeClr>
                </a:solidFill>
                <a:latin typeface="Myriad Pro" panose="020B0503030403020204"/>
              </a:rPr>
              <a:t>24</a:t>
            </a:r>
            <a:endParaRPr sz="1455" dirty="0">
              <a:latin typeface="Myriad Pro" panose="020B0503030403020204"/>
            </a:endParaRPr>
          </a:p>
        </p:txBody>
      </p:sp>
      <p:sp>
        <p:nvSpPr>
          <p:cNvPr id="29" name="object 14">
            <a:extLst>
              <a:ext uri="{FF2B5EF4-FFF2-40B4-BE49-F238E27FC236}">
                <a16:creationId xmlns:a16="http://schemas.microsoft.com/office/drawing/2014/main" id="{FC6B0FB7-0A81-4004-B545-4D0DA76347FC}"/>
              </a:ext>
            </a:extLst>
          </p:cNvPr>
          <p:cNvSpPr/>
          <p:nvPr/>
        </p:nvSpPr>
        <p:spPr>
          <a:xfrm>
            <a:off x="3464459" y="4289012"/>
            <a:ext cx="554629" cy="447259"/>
          </a:xfrm>
          <a:prstGeom prst="rect">
            <a:avLst/>
          </a:prstGeom>
          <a:solidFill>
            <a:srgbClr val="00174A"/>
          </a:solidFill>
        </p:spPr>
        <p:txBody>
          <a:bodyPr wrap="square" lIns="0" tIns="0" rIns="0" bIns="0" rtlCol="0"/>
          <a:lstStyle/>
          <a:p>
            <a:endParaRPr sz="1455">
              <a:latin typeface="Eras Light ITC" panose="020B0402030504020804" pitchFamily="34" charset="0"/>
            </a:endParaRPr>
          </a:p>
        </p:txBody>
      </p:sp>
      <p:sp>
        <p:nvSpPr>
          <p:cNvPr id="30" name="object 18">
            <a:extLst>
              <a:ext uri="{FF2B5EF4-FFF2-40B4-BE49-F238E27FC236}">
                <a16:creationId xmlns:a16="http://schemas.microsoft.com/office/drawing/2014/main" id="{4A6BCAF6-8496-495A-A358-D8CBEC5988BA}"/>
              </a:ext>
            </a:extLst>
          </p:cNvPr>
          <p:cNvSpPr/>
          <p:nvPr/>
        </p:nvSpPr>
        <p:spPr>
          <a:xfrm>
            <a:off x="4281315" y="4289012"/>
            <a:ext cx="5872565" cy="45179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5">
              <a:latin typeface="Eras Light ITC" panose="020B0402030504020804" pitchFamily="34" charset="0"/>
            </a:endParaRPr>
          </a:p>
        </p:txBody>
      </p:sp>
      <p:sp>
        <p:nvSpPr>
          <p:cNvPr id="31" name="object 14">
            <a:extLst>
              <a:ext uri="{FF2B5EF4-FFF2-40B4-BE49-F238E27FC236}">
                <a16:creationId xmlns:a16="http://schemas.microsoft.com/office/drawing/2014/main" id="{91C1AAF8-1056-45EC-B054-709A5772D2F0}"/>
              </a:ext>
            </a:extLst>
          </p:cNvPr>
          <p:cNvSpPr/>
          <p:nvPr/>
        </p:nvSpPr>
        <p:spPr>
          <a:xfrm>
            <a:off x="10315479" y="4289012"/>
            <a:ext cx="1080816" cy="442715"/>
          </a:xfrm>
          <a:prstGeom prst="rect">
            <a:avLst/>
          </a:prstGeom>
          <a:solidFill>
            <a:srgbClr val="00174A"/>
          </a:solidFill>
        </p:spPr>
        <p:txBody>
          <a:bodyPr wrap="square" lIns="0" tIns="0" rIns="0" bIns="0" rtlCol="0" anchor="ctr" anchorCtr="0"/>
          <a:lstStyle/>
          <a:p>
            <a:pPr algn="ctr"/>
            <a:r>
              <a:rPr lang="en-US" sz="1455" dirty="0">
                <a:solidFill>
                  <a:schemeClr val="bg1">
                    <a:lumMod val="95000"/>
                  </a:schemeClr>
                </a:solidFill>
                <a:latin typeface="Myriad Pro" panose="020B0503030403020204"/>
              </a:rPr>
              <a:t>27</a:t>
            </a:r>
            <a:endParaRPr sz="1455" dirty="0">
              <a:latin typeface="Myriad Pro" panose="020B0503030403020204"/>
            </a:endParaRPr>
          </a:p>
        </p:txBody>
      </p:sp>
      <p:sp>
        <p:nvSpPr>
          <p:cNvPr id="32" name="object 19">
            <a:extLst>
              <a:ext uri="{FF2B5EF4-FFF2-40B4-BE49-F238E27FC236}">
                <a16:creationId xmlns:a16="http://schemas.microsoft.com/office/drawing/2014/main" id="{238A4776-DACC-46D3-B1CC-B75EAA6457E5}"/>
              </a:ext>
            </a:extLst>
          </p:cNvPr>
          <p:cNvSpPr txBox="1"/>
          <p:nvPr/>
        </p:nvSpPr>
        <p:spPr>
          <a:xfrm>
            <a:off x="4416484" y="4398414"/>
            <a:ext cx="3359032" cy="223907"/>
          </a:xfrm>
          <a:prstGeom prst="rect">
            <a:avLst/>
          </a:prstGeom>
        </p:spPr>
        <p:txBody>
          <a:bodyPr vert="horz" wrap="square" lIns="0" tIns="0" rIns="0" bIns="0" rtlCol="0">
            <a:spAutoFit/>
          </a:bodyPr>
          <a:lstStyle/>
          <a:p>
            <a:pPr marL="7701"/>
            <a:r>
              <a:rPr lang="en-US" sz="1455" dirty="0">
                <a:solidFill>
                  <a:srgbClr val="404040"/>
                </a:solidFill>
                <a:latin typeface="Myriad Pro" panose="020B0503030403020204"/>
                <a:cs typeface="Arial"/>
              </a:rPr>
              <a:t>Appendix</a:t>
            </a:r>
            <a:endParaRPr sz="1455" dirty="0">
              <a:latin typeface="Myriad Pro" panose="020B0503030403020204"/>
              <a:cs typeface="Arial"/>
            </a:endParaRPr>
          </a:p>
        </p:txBody>
      </p:sp>
      <p:sp>
        <p:nvSpPr>
          <p:cNvPr id="33" name="object 15">
            <a:extLst>
              <a:ext uri="{FF2B5EF4-FFF2-40B4-BE49-F238E27FC236}">
                <a16:creationId xmlns:a16="http://schemas.microsoft.com/office/drawing/2014/main" id="{B564AF02-4E3A-4646-9614-00728D66EBA1}"/>
              </a:ext>
            </a:extLst>
          </p:cNvPr>
          <p:cNvSpPr txBox="1"/>
          <p:nvPr/>
        </p:nvSpPr>
        <p:spPr>
          <a:xfrm>
            <a:off x="3675390" y="4398415"/>
            <a:ext cx="156006" cy="223907"/>
          </a:xfrm>
          <a:prstGeom prst="rect">
            <a:avLst/>
          </a:prstGeom>
        </p:spPr>
        <p:txBody>
          <a:bodyPr vert="horz" wrap="square" lIns="0" tIns="0" rIns="0" bIns="0" rtlCol="0">
            <a:spAutoFit/>
          </a:bodyPr>
          <a:lstStyle/>
          <a:p>
            <a:pPr marL="7701"/>
            <a:r>
              <a:rPr lang="en-GB" sz="1455" spc="-3" dirty="0">
                <a:solidFill>
                  <a:srgbClr val="FFFFFF"/>
                </a:solidFill>
                <a:latin typeface="Myriad Pro" panose="020B0503030403020204"/>
                <a:cs typeface="Arial"/>
              </a:rPr>
              <a:t>5</a:t>
            </a:r>
            <a:endParaRPr sz="1455" dirty="0">
              <a:latin typeface="Myriad Pro" panose="020B0503030403020204"/>
              <a:cs typeface="Arial"/>
            </a:endParaRPr>
          </a:p>
        </p:txBody>
      </p:sp>
    </p:spTree>
    <p:extLst>
      <p:ext uri="{BB962C8B-B14F-4D97-AF65-F5344CB8AC3E}">
        <p14:creationId xmlns:p14="http://schemas.microsoft.com/office/powerpoint/2010/main" val="107696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20</a:t>
            </a:fld>
            <a:endParaRPr lang="en-US" dirty="0"/>
          </a:p>
        </p:txBody>
      </p:sp>
      <p:sp>
        <p:nvSpPr>
          <p:cNvPr id="4" name="Title 3"/>
          <p:cNvSpPr>
            <a:spLocks noGrp="1"/>
          </p:cNvSpPr>
          <p:nvPr>
            <p:ph type="title"/>
          </p:nvPr>
        </p:nvSpPr>
        <p:spPr>
          <a:xfrm>
            <a:off x="1858753" y="486000"/>
            <a:ext cx="9543600" cy="717951"/>
          </a:xfrm>
        </p:spPr>
        <p:txBody>
          <a:bodyPr>
            <a:normAutofit/>
          </a:bodyPr>
          <a:lstStyle/>
          <a:p>
            <a:r>
              <a:rPr lang="en-US" spc="30" dirty="0">
                <a:solidFill>
                  <a:srgbClr val="001F5F"/>
                </a:solidFill>
                <a:latin typeface="Myriad Pro" panose="020B0503030403020204"/>
                <a:cs typeface="Eras Light ITC"/>
              </a:rPr>
              <a:t>9M 2018 key highlights</a:t>
            </a:r>
            <a:endParaRPr lang="en-US" dirty="0"/>
          </a:p>
        </p:txBody>
      </p:sp>
      <p:sp>
        <p:nvSpPr>
          <p:cNvPr id="12" name="Rectangle: Diagonal Corners Rounded 11">
            <a:extLst>
              <a:ext uri="{FF2B5EF4-FFF2-40B4-BE49-F238E27FC236}">
                <a16:creationId xmlns:a16="http://schemas.microsoft.com/office/drawing/2014/main" id="{21A5164E-3CDB-4F04-AF88-641826997137}"/>
              </a:ext>
            </a:extLst>
          </p:cNvPr>
          <p:cNvSpPr/>
          <p:nvPr/>
        </p:nvSpPr>
        <p:spPr>
          <a:xfrm>
            <a:off x="1867365" y="1518538"/>
            <a:ext cx="9502042" cy="4733037"/>
          </a:xfrm>
          <a:prstGeom prst="round2DiagRect">
            <a:avLst/>
          </a:prstGeom>
          <a:solidFill>
            <a:srgbClr val="B4C8E8"/>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3366"/>
              </a:solidFill>
            </a:endParaRPr>
          </a:p>
        </p:txBody>
      </p:sp>
      <p:sp>
        <p:nvSpPr>
          <p:cNvPr id="14" name="TextBox 13">
            <a:extLst>
              <a:ext uri="{FF2B5EF4-FFF2-40B4-BE49-F238E27FC236}">
                <a16:creationId xmlns:a16="http://schemas.microsoft.com/office/drawing/2014/main" id="{ABDC5DBF-D1FE-471C-AA6C-98E85B986CAF}"/>
              </a:ext>
            </a:extLst>
          </p:cNvPr>
          <p:cNvSpPr txBox="1"/>
          <p:nvPr/>
        </p:nvSpPr>
        <p:spPr>
          <a:xfrm>
            <a:off x="2197385" y="2002054"/>
            <a:ext cx="8866855" cy="3231654"/>
          </a:xfrm>
          <a:prstGeom prst="rect">
            <a:avLst/>
          </a:prstGeom>
          <a:noFill/>
          <a:ln>
            <a:noFill/>
          </a:ln>
        </p:spPr>
        <p:txBody>
          <a:bodyPr wrap="square" rtlCol="0">
            <a:spAutoFit/>
          </a:bodyPr>
          <a:lstStyle/>
          <a:p>
            <a:pPr marL="285750" indent="-285750">
              <a:buFont typeface="Wingdings" panose="05000000000000000000" pitchFamily="2" charset="2"/>
              <a:buChar char="Ø"/>
            </a:pPr>
            <a:r>
              <a:rPr lang="en-GB" sz="1200" spc="-3" dirty="0">
                <a:latin typeface="Myriad Pro" panose="020B0503030403020204"/>
                <a:cs typeface="Arial"/>
              </a:rPr>
              <a:t>Gross earnings of N19.9 billion, up 15.6% y-o-y, </a:t>
            </a:r>
            <a:r>
              <a:rPr lang="en-US" sz="1200" spc="-3" dirty="0">
                <a:latin typeface="Myriad Pro" panose="020B0503030403020204"/>
                <a:cs typeface="Arial"/>
              </a:rPr>
              <a:t>driven by an increase in lease rental income (+17.5%), representing 70% of the total gross earnings for the nine months period, on the back of volume increase in the fleet and marine business</a:t>
            </a:r>
            <a:endParaRPr lang="en-GB" sz="1200" spc="-3" dirty="0">
              <a:latin typeface="Myriad Pro" panose="020B0503030403020204"/>
              <a:cs typeface="Arial"/>
            </a:endParaRPr>
          </a:p>
          <a:p>
            <a:endParaRPr lang="en-GB" sz="1200" spc="-3" dirty="0">
              <a:latin typeface="Myriad Pro" panose="020B0503030403020204"/>
              <a:cs typeface="Arial"/>
            </a:endParaRPr>
          </a:p>
          <a:p>
            <a:pPr marL="285750" indent="-285750">
              <a:buFont typeface="Wingdings" panose="05000000000000000000" pitchFamily="2" charset="2"/>
              <a:buChar char="Ø"/>
            </a:pPr>
            <a:r>
              <a:rPr lang="en-GB" sz="1200" spc="-3" dirty="0">
                <a:latin typeface="Myriad Pro" panose="020B0503030403020204"/>
                <a:cs typeface="Arial"/>
              </a:rPr>
              <a:t>Net operating income of N5.7 billion, up 8.6% y-o-y </a:t>
            </a:r>
            <a:r>
              <a:rPr lang="en-US" sz="1200" spc="-3" dirty="0">
                <a:latin typeface="Myriad Pro" panose="020B0503030403020204"/>
                <a:cs typeface="Arial"/>
              </a:rPr>
              <a:t>as a result of improvements in all segments of the business</a:t>
            </a:r>
            <a:endParaRPr lang="en-GB" sz="1200" spc="-3" dirty="0">
              <a:latin typeface="Myriad Pro" panose="020B0503030403020204"/>
              <a:cs typeface="Arial"/>
            </a:endParaRPr>
          </a:p>
          <a:p>
            <a:pPr marL="285750" indent="-285750">
              <a:buFont typeface="Wingdings" panose="05000000000000000000" pitchFamily="2" charset="2"/>
              <a:buChar char="Ø"/>
            </a:pPr>
            <a:endParaRPr lang="en-GB" sz="1200" spc="-3" dirty="0">
              <a:latin typeface="Myriad Pro" panose="020B0503030403020204"/>
              <a:cs typeface="Arial"/>
            </a:endParaRPr>
          </a:p>
          <a:p>
            <a:pPr marL="285750" indent="-285750">
              <a:buFont typeface="Wingdings" panose="05000000000000000000" pitchFamily="2" charset="2"/>
              <a:buChar char="Ø"/>
            </a:pPr>
            <a:r>
              <a:rPr lang="en-GB" sz="1200" spc="-3" dirty="0">
                <a:latin typeface="Myriad Pro" panose="020B0503030403020204"/>
                <a:cs typeface="Arial"/>
              </a:rPr>
              <a:t>Profit after tax of N1.2 billion, up 25.0% y-o-y, </a:t>
            </a:r>
            <a:r>
              <a:rPr lang="en-GB" sz="1200" spc="-6" dirty="0">
                <a:latin typeface="Myriad Pro" panose="020B0503030403020204"/>
                <a:cs typeface="Arial"/>
              </a:rPr>
              <a:t>on the back of increased efficiency from all the business units as well as improvement in capacity utilisation of both marine and non-marine assets</a:t>
            </a:r>
            <a:endParaRPr lang="en-GB" sz="1200" spc="-6" dirty="0">
              <a:highlight>
                <a:srgbClr val="FFFF00"/>
              </a:highlight>
              <a:latin typeface="Myriad Pro" panose="020B0503030403020204"/>
              <a:cs typeface="Arial"/>
            </a:endParaRPr>
          </a:p>
          <a:p>
            <a:endParaRPr lang="en-GB" sz="1200" spc="-6" dirty="0">
              <a:latin typeface="Myriad Pro" panose="020B0503030403020204"/>
              <a:cs typeface="Arial"/>
            </a:endParaRPr>
          </a:p>
          <a:p>
            <a:pPr marL="285750" indent="-285750">
              <a:buFont typeface="Wingdings" panose="05000000000000000000" pitchFamily="2" charset="2"/>
              <a:buChar char="Ø"/>
            </a:pPr>
            <a:r>
              <a:rPr lang="en-GB" sz="1200" spc="-3" dirty="0">
                <a:latin typeface="Myriad Pro" panose="020B0503030403020204"/>
                <a:cs typeface="Arial"/>
              </a:rPr>
              <a:t>Basic earnings per share of 73.45 kobo, up 25.0% y-o-y, due to higher earnings</a:t>
            </a:r>
          </a:p>
          <a:p>
            <a:pPr marL="285750" indent="-285750">
              <a:buFont typeface="Wingdings" panose="05000000000000000000" pitchFamily="2" charset="2"/>
              <a:buChar char="Ø"/>
            </a:pPr>
            <a:endParaRPr lang="en-GB" sz="1200" spc="-3" dirty="0">
              <a:latin typeface="Myriad Pro" panose="020B0503030403020204"/>
              <a:cs typeface="Arial"/>
            </a:endParaRPr>
          </a:p>
          <a:p>
            <a:pPr marL="285750" indent="-285750">
              <a:buFont typeface="Wingdings" panose="05000000000000000000" pitchFamily="2" charset="2"/>
              <a:buChar char="Ø"/>
            </a:pPr>
            <a:r>
              <a:rPr lang="en-GB" sz="1200" spc="-3" dirty="0">
                <a:latin typeface="Myriad Pro" panose="020B0503030403020204"/>
                <a:cs typeface="Arial"/>
              </a:rPr>
              <a:t>The Marine business acquired two new Tugboats’ named ‘MV </a:t>
            </a:r>
            <a:r>
              <a:rPr lang="en-GB" sz="1200" spc="-3" dirty="0" err="1">
                <a:latin typeface="Myriad Pro" panose="020B0503030403020204"/>
                <a:cs typeface="Arial"/>
              </a:rPr>
              <a:t>Chidiebube</a:t>
            </a:r>
            <a:r>
              <a:rPr lang="en-GB" sz="1200" spc="-3" dirty="0">
                <a:latin typeface="Myriad Pro" panose="020B0503030403020204"/>
                <a:cs typeface="Arial"/>
              </a:rPr>
              <a:t>’ and ‘MV </a:t>
            </a:r>
            <a:r>
              <a:rPr lang="en-GB" sz="1200" spc="-3" dirty="0" err="1">
                <a:latin typeface="Myriad Pro" panose="020B0503030403020204"/>
                <a:cs typeface="Arial"/>
              </a:rPr>
              <a:t>Folashade</a:t>
            </a:r>
            <a:r>
              <a:rPr lang="en-GB" sz="1200" spc="-3" dirty="0">
                <a:latin typeface="Myriad Pro" panose="020B0503030403020204"/>
                <a:cs typeface="Arial"/>
              </a:rPr>
              <a:t>’ with SIFAX MARINE LIMITED under the SIFAX C&amp;I MARINE LIMITED joint venture arrangement. Both boats commenced work at the beginning of Q4 2018 with NLNG on a long term contract</a:t>
            </a:r>
            <a:endParaRPr lang="en-GB" sz="1200" spc="-3" dirty="0">
              <a:highlight>
                <a:srgbClr val="FFFF00"/>
              </a:highlight>
              <a:latin typeface="Myriad Pro" panose="020B0503030403020204"/>
              <a:cs typeface="Arial"/>
            </a:endParaRPr>
          </a:p>
          <a:p>
            <a:endParaRPr lang="en-GB" sz="1200" spc="-3" dirty="0">
              <a:latin typeface="Myriad Pro" panose="020B0503030403020204"/>
              <a:cs typeface="Arial"/>
            </a:endParaRPr>
          </a:p>
          <a:p>
            <a:pPr marL="285750" indent="-285750">
              <a:buFont typeface="Wingdings" panose="05000000000000000000" pitchFamily="2" charset="2"/>
              <a:buChar char="Ø"/>
            </a:pPr>
            <a:r>
              <a:rPr lang="en-GB" sz="1200" spc="-3" dirty="0">
                <a:latin typeface="Myriad Pro" panose="020B0503030403020204"/>
                <a:cs typeface="Arial"/>
              </a:rPr>
              <a:t>Year-to-date total assets up by 29.2% to N58.1 billion, </a:t>
            </a:r>
            <a:r>
              <a:rPr lang="en-US" sz="1200" spc="-3" dirty="0">
                <a:latin typeface="Myriad Pro" panose="020B0503030403020204"/>
                <a:cs typeface="Arial"/>
              </a:rPr>
              <a:t>largely driven by growth in operating lease assets, proceeds from Bond issuance, trade, and finance leases, as well as other receivables and prepayments</a:t>
            </a:r>
            <a:endParaRPr lang="en-GB" sz="1200" spc="-3" dirty="0">
              <a:latin typeface="Myriad Pro" panose="020B0503030403020204"/>
              <a:cs typeface="Arial"/>
            </a:endParaRPr>
          </a:p>
          <a:p>
            <a:endParaRPr lang="en-GB" sz="1000" i="1" spc="-3" dirty="0">
              <a:highlight>
                <a:srgbClr val="FFFF00"/>
              </a:highlight>
              <a:latin typeface="Myriad Pro" panose="020B0503030403020204"/>
              <a:cs typeface="Arial"/>
            </a:endParaRPr>
          </a:p>
        </p:txBody>
      </p:sp>
    </p:spTree>
    <p:extLst>
      <p:ext uri="{BB962C8B-B14F-4D97-AF65-F5344CB8AC3E}">
        <p14:creationId xmlns:p14="http://schemas.microsoft.com/office/powerpoint/2010/main" val="237623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21</a:t>
            </a:fld>
            <a:endParaRPr lang="en-US" dirty="0"/>
          </a:p>
        </p:txBody>
      </p:sp>
      <p:sp>
        <p:nvSpPr>
          <p:cNvPr id="4" name="Title 3"/>
          <p:cNvSpPr>
            <a:spLocks noGrp="1"/>
          </p:cNvSpPr>
          <p:nvPr>
            <p:ph type="title"/>
          </p:nvPr>
        </p:nvSpPr>
        <p:spPr>
          <a:xfrm>
            <a:off x="1858753" y="486000"/>
            <a:ext cx="9543600" cy="717951"/>
          </a:xfrm>
        </p:spPr>
        <p:txBody>
          <a:bodyPr/>
          <a:lstStyle/>
          <a:p>
            <a:pPr marL="7701">
              <a:lnSpc>
                <a:spcPct val="100000"/>
              </a:lnSpc>
              <a:spcBef>
                <a:spcPts val="55"/>
              </a:spcBef>
            </a:pPr>
            <a:r>
              <a:rPr lang="en-US" spc="30" dirty="0">
                <a:solidFill>
                  <a:srgbClr val="001F5F"/>
                </a:solidFill>
                <a:latin typeface="Myriad Pro" panose="020B0503030403020204"/>
                <a:cs typeface="Eras Light ITC"/>
              </a:rPr>
              <a:t>9M 2018 key performance indicators </a:t>
            </a:r>
            <a:endParaRPr lang="en-US" dirty="0">
              <a:latin typeface="Myriad Pro" panose="020B0503030403020204"/>
              <a:cs typeface="Eras Light ITC"/>
            </a:endParaRPr>
          </a:p>
        </p:txBody>
      </p:sp>
      <p:sp>
        <p:nvSpPr>
          <p:cNvPr id="5" name="TextBox 4">
            <a:extLst>
              <a:ext uri="{FF2B5EF4-FFF2-40B4-BE49-F238E27FC236}">
                <a16:creationId xmlns:a16="http://schemas.microsoft.com/office/drawing/2014/main" id="{06678657-0D84-4370-82D0-159D205BC445}"/>
              </a:ext>
            </a:extLst>
          </p:cNvPr>
          <p:cNvSpPr txBox="1"/>
          <p:nvPr/>
        </p:nvSpPr>
        <p:spPr>
          <a:xfrm>
            <a:off x="2067498" y="1332974"/>
            <a:ext cx="3240730" cy="615553"/>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Gross Earnings</a:t>
            </a:r>
          </a:p>
          <a:p>
            <a:r>
              <a:rPr lang="en-GB" sz="1600" i="1" spc="-3" dirty="0">
                <a:solidFill>
                  <a:srgbClr val="003063"/>
                </a:solidFill>
                <a:latin typeface="Myriad Pro" panose="020B0503030403020204"/>
                <a:cs typeface="Arial"/>
              </a:rPr>
              <a:t>N19.9 billion            </a:t>
            </a:r>
            <a:r>
              <a:rPr lang="en-GB" dirty="0"/>
              <a:t>                               </a:t>
            </a:r>
          </a:p>
        </p:txBody>
      </p:sp>
      <p:sp>
        <p:nvSpPr>
          <p:cNvPr id="6" name="Isosceles Triangle 4">
            <a:extLst>
              <a:ext uri="{FF2B5EF4-FFF2-40B4-BE49-F238E27FC236}">
                <a16:creationId xmlns:a16="http://schemas.microsoft.com/office/drawing/2014/main" id="{17127534-7597-4643-9533-F001886D6210}"/>
              </a:ext>
            </a:extLst>
          </p:cNvPr>
          <p:cNvSpPr/>
          <p:nvPr/>
        </p:nvSpPr>
        <p:spPr>
          <a:xfrm>
            <a:off x="5433504" y="1677117"/>
            <a:ext cx="19440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0CD11891-A1AE-426B-9F64-7542127A2006}"/>
              </a:ext>
            </a:extLst>
          </p:cNvPr>
          <p:cNvCxnSpPr>
            <a:cxnSpLocks/>
          </p:cNvCxnSpPr>
          <p:nvPr/>
        </p:nvCxnSpPr>
        <p:spPr>
          <a:xfrm>
            <a:off x="2184997" y="1930736"/>
            <a:ext cx="4338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48329E-DF18-436A-92BF-9358D7A95C1C}"/>
              </a:ext>
            </a:extLst>
          </p:cNvPr>
          <p:cNvCxnSpPr>
            <a:cxnSpLocks/>
          </p:cNvCxnSpPr>
          <p:nvPr/>
        </p:nvCxnSpPr>
        <p:spPr>
          <a:xfrm>
            <a:off x="6753470" y="1930736"/>
            <a:ext cx="4338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291A08-2E0A-438C-8B36-410771A22FD6}"/>
              </a:ext>
            </a:extLst>
          </p:cNvPr>
          <p:cNvCxnSpPr>
            <a:cxnSpLocks/>
          </p:cNvCxnSpPr>
          <p:nvPr/>
        </p:nvCxnSpPr>
        <p:spPr>
          <a:xfrm>
            <a:off x="6753470" y="2686714"/>
            <a:ext cx="4338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1E0854-4186-40AE-9EC1-522E24EA8F06}"/>
              </a:ext>
            </a:extLst>
          </p:cNvPr>
          <p:cNvCxnSpPr>
            <a:cxnSpLocks/>
          </p:cNvCxnSpPr>
          <p:nvPr/>
        </p:nvCxnSpPr>
        <p:spPr>
          <a:xfrm>
            <a:off x="6753470" y="3463585"/>
            <a:ext cx="4338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DEDC97-F062-4F7C-8504-BBEECD92E607}"/>
              </a:ext>
            </a:extLst>
          </p:cNvPr>
          <p:cNvCxnSpPr>
            <a:cxnSpLocks/>
          </p:cNvCxnSpPr>
          <p:nvPr/>
        </p:nvCxnSpPr>
        <p:spPr>
          <a:xfrm>
            <a:off x="6753470" y="4269879"/>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3D8FA4-A427-4845-97BB-A309242B99A6}"/>
              </a:ext>
            </a:extLst>
          </p:cNvPr>
          <p:cNvSpPr txBox="1"/>
          <p:nvPr/>
        </p:nvSpPr>
        <p:spPr>
          <a:xfrm>
            <a:off x="6753470" y="1332974"/>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Total Assets </a:t>
            </a:r>
          </a:p>
          <a:p>
            <a:r>
              <a:rPr lang="en-GB" sz="1600" i="1" spc="-3" dirty="0">
                <a:solidFill>
                  <a:srgbClr val="003063"/>
                </a:solidFill>
                <a:latin typeface="Myriad Pro" panose="020B0503030403020204"/>
                <a:cs typeface="Arial"/>
              </a:rPr>
              <a:t>N58.1 billion</a:t>
            </a:r>
          </a:p>
        </p:txBody>
      </p:sp>
      <p:sp>
        <p:nvSpPr>
          <p:cNvPr id="13" name="TextBox 12">
            <a:extLst>
              <a:ext uri="{FF2B5EF4-FFF2-40B4-BE49-F238E27FC236}">
                <a16:creationId xmlns:a16="http://schemas.microsoft.com/office/drawing/2014/main" id="{CA86EB53-776D-48BA-AA3D-00B75315BAD6}"/>
              </a:ext>
            </a:extLst>
          </p:cNvPr>
          <p:cNvSpPr txBox="1"/>
          <p:nvPr/>
        </p:nvSpPr>
        <p:spPr>
          <a:xfrm>
            <a:off x="6753470" y="2118514"/>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Total Debt</a:t>
            </a:r>
          </a:p>
          <a:p>
            <a:r>
              <a:rPr lang="en-GB" sz="1600" i="1" spc="-3" dirty="0">
                <a:solidFill>
                  <a:srgbClr val="003063"/>
                </a:solidFill>
                <a:latin typeface="Myriad Pro" panose="020B0503030403020204"/>
                <a:cs typeface="Arial"/>
              </a:rPr>
              <a:t>N35.0 billion                                      </a:t>
            </a:r>
          </a:p>
        </p:txBody>
      </p:sp>
      <p:sp>
        <p:nvSpPr>
          <p:cNvPr id="14" name="TextBox 13">
            <a:extLst>
              <a:ext uri="{FF2B5EF4-FFF2-40B4-BE49-F238E27FC236}">
                <a16:creationId xmlns:a16="http://schemas.microsoft.com/office/drawing/2014/main" id="{5CDF6DFC-FCB8-4FCB-8B17-0577015BBC67}"/>
              </a:ext>
            </a:extLst>
          </p:cNvPr>
          <p:cNvSpPr txBox="1"/>
          <p:nvPr/>
        </p:nvSpPr>
        <p:spPr>
          <a:xfrm>
            <a:off x="6753470" y="2876665"/>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Shareholder’s Funds</a:t>
            </a:r>
          </a:p>
          <a:p>
            <a:r>
              <a:rPr lang="en-GB" sz="1600" i="1" spc="-3" dirty="0">
                <a:solidFill>
                  <a:srgbClr val="003063"/>
                </a:solidFill>
                <a:latin typeface="Myriad Pro" panose="020B0503030403020204"/>
                <a:cs typeface="Arial"/>
              </a:rPr>
              <a:t>N10.0 billion </a:t>
            </a:r>
          </a:p>
        </p:txBody>
      </p:sp>
      <p:sp>
        <p:nvSpPr>
          <p:cNvPr id="15" name="TextBox 14">
            <a:extLst>
              <a:ext uri="{FF2B5EF4-FFF2-40B4-BE49-F238E27FC236}">
                <a16:creationId xmlns:a16="http://schemas.microsoft.com/office/drawing/2014/main" id="{8731EA3F-A536-41B2-9B96-D150F9223179}"/>
              </a:ext>
            </a:extLst>
          </p:cNvPr>
          <p:cNvSpPr txBox="1"/>
          <p:nvPr/>
        </p:nvSpPr>
        <p:spPr>
          <a:xfrm>
            <a:off x="6753470" y="3686361"/>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Leverage*</a:t>
            </a:r>
          </a:p>
          <a:p>
            <a:r>
              <a:rPr lang="en-GB" sz="1600" i="1" spc="-3" dirty="0">
                <a:solidFill>
                  <a:srgbClr val="003063"/>
                </a:solidFill>
                <a:latin typeface="Myriad Pro" panose="020B0503030403020204"/>
                <a:cs typeface="Arial"/>
              </a:rPr>
              <a:t>3.2x                                           </a:t>
            </a:r>
          </a:p>
        </p:txBody>
      </p:sp>
      <p:sp>
        <p:nvSpPr>
          <p:cNvPr id="16" name="Isosceles Triangle 34">
            <a:extLst>
              <a:ext uri="{FF2B5EF4-FFF2-40B4-BE49-F238E27FC236}">
                <a16:creationId xmlns:a16="http://schemas.microsoft.com/office/drawing/2014/main" id="{0C938C5D-8862-4A1B-B034-888A8D693425}"/>
              </a:ext>
            </a:extLst>
          </p:cNvPr>
          <p:cNvSpPr/>
          <p:nvPr/>
        </p:nvSpPr>
        <p:spPr>
          <a:xfrm>
            <a:off x="10116000" y="3138226"/>
            <a:ext cx="19501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17" name="Isosceles Triangle 35">
            <a:extLst>
              <a:ext uri="{FF2B5EF4-FFF2-40B4-BE49-F238E27FC236}">
                <a16:creationId xmlns:a16="http://schemas.microsoft.com/office/drawing/2014/main" id="{44A460DB-3589-4C2A-A599-DF4ACC405826}"/>
              </a:ext>
            </a:extLst>
          </p:cNvPr>
          <p:cNvSpPr/>
          <p:nvPr/>
        </p:nvSpPr>
        <p:spPr>
          <a:xfrm>
            <a:off x="10116000" y="2397084"/>
            <a:ext cx="19501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18" name="TextBox 17">
            <a:extLst>
              <a:ext uri="{FF2B5EF4-FFF2-40B4-BE49-F238E27FC236}">
                <a16:creationId xmlns:a16="http://schemas.microsoft.com/office/drawing/2014/main" id="{3EDCD1F8-55FD-4631-8DDD-8145EAF69706}"/>
              </a:ext>
            </a:extLst>
          </p:cNvPr>
          <p:cNvSpPr txBox="1"/>
          <p:nvPr/>
        </p:nvSpPr>
        <p:spPr>
          <a:xfrm>
            <a:off x="5724000" y="1621200"/>
            <a:ext cx="792000" cy="307777"/>
          </a:xfrm>
          <a:prstGeom prst="rect">
            <a:avLst/>
          </a:prstGeom>
          <a:noFill/>
        </p:spPr>
        <p:txBody>
          <a:bodyPr wrap="square" rtlCol="0">
            <a:spAutoFit/>
          </a:bodyPr>
          <a:lstStyle/>
          <a:p>
            <a:r>
              <a:rPr lang="en-GB" sz="1400" b="1" dirty="0">
                <a:latin typeface="Myriad Pro" panose="020B0503030403020204"/>
              </a:rPr>
              <a:t>15.6%</a:t>
            </a:r>
          </a:p>
        </p:txBody>
      </p:sp>
      <p:sp>
        <p:nvSpPr>
          <p:cNvPr id="19" name="TextBox 18">
            <a:extLst>
              <a:ext uri="{FF2B5EF4-FFF2-40B4-BE49-F238E27FC236}">
                <a16:creationId xmlns:a16="http://schemas.microsoft.com/office/drawing/2014/main" id="{F466090A-E3EF-4FFF-82F8-DEE93F95589E}"/>
              </a:ext>
            </a:extLst>
          </p:cNvPr>
          <p:cNvSpPr txBox="1"/>
          <p:nvPr/>
        </p:nvSpPr>
        <p:spPr>
          <a:xfrm>
            <a:off x="10332000" y="1622367"/>
            <a:ext cx="828000" cy="307777"/>
          </a:xfrm>
          <a:prstGeom prst="rect">
            <a:avLst/>
          </a:prstGeom>
          <a:noFill/>
        </p:spPr>
        <p:txBody>
          <a:bodyPr wrap="square" rtlCol="0">
            <a:spAutoFit/>
          </a:bodyPr>
          <a:lstStyle/>
          <a:p>
            <a:r>
              <a:rPr lang="en-GB" sz="1400" b="1" dirty="0">
                <a:latin typeface="Myriad Pro" panose="020B0503030403020204"/>
              </a:rPr>
              <a:t>29.2%</a:t>
            </a:r>
          </a:p>
        </p:txBody>
      </p:sp>
      <p:sp>
        <p:nvSpPr>
          <p:cNvPr id="20" name="TextBox 19">
            <a:extLst>
              <a:ext uri="{FF2B5EF4-FFF2-40B4-BE49-F238E27FC236}">
                <a16:creationId xmlns:a16="http://schemas.microsoft.com/office/drawing/2014/main" id="{1D0E0172-9F90-4447-881E-93FC8ED47EF5}"/>
              </a:ext>
            </a:extLst>
          </p:cNvPr>
          <p:cNvSpPr txBox="1"/>
          <p:nvPr/>
        </p:nvSpPr>
        <p:spPr>
          <a:xfrm>
            <a:off x="10332000" y="2375157"/>
            <a:ext cx="828000" cy="307777"/>
          </a:xfrm>
          <a:prstGeom prst="rect">
            <a:avLst/>
          </a:prstGeom>
          <a:noFill/>
        </p:spPr>
        <p:txBody>
          <a:bodyPr wrap="square" rtlCol="0">
            <a:spAutoFit/>
          </a:bodyPr>
          <a:lstStyle/>
          <a:p>
            <a:r>
              <a:rPr lang="en-GB" sz="1400" b="1" dirty="0">
                <a:latin typeface="Myriad Pro" panose="020B0503030403020204"/>
              </a:rPr>
              <a:t>21.1%</a:t>
            </a:r>
          </a:p>
        </p:txBody>
      </p:sp>
      <p:sp>
        <p:nvSpPr>
          <p:cNvPr id="21" name="TextBox 20">
            <a:extLst>
              <a:ext uri="{FF2B5EF4-FFF2-40B4-BE49-F238E27FC236}">
                <a16:creationId xmlns:a16="http://schemas.microsoft.com/office/drawing/2014/main" id="{2F15734E-9A93-4A41-88EB-1D294D8B99E5}"/>
              </a:ext>
            </a:extLst>
          </p:cNvPr>
          <p:cNvSpPr txBox="1"/>
          <p:nvPr/>
        </p:nvSpPr>
        <p:spPr>
          <a:xfrm>
            <a:off x="10332000" y="3140189"/>
            <a:ext cx="828000" cy="307777"/>
          </a:xfrm>
          <a:prstGeom prst="rect">
            <a:avLst/>
          </a:prstGeom>
          <a:noFill/>
        </p:spPr>
        <p:txBody>
          <a:bodyPr wrap="square" rtlCol="0">
            <a:spAutoFit/>
          </a:bodyPr>
          <a:lstStyle/>
          <a:p>
            <a:r>
              <a:rPr lang="en-GB" sz="1400" b="1" dirty="0">
                <a:latin typeface="Myriad Pro" panose="020B0503030403020204"/>
              </a:rPr>
              <a:t>10.1%</a:t>
            </a:r>
          </a:p>
        </p:txBody>
      </p:sp>
      <p:sp>
        <p:nvSpPr>
          <p:cNvPr id="22" name="TextBox 21">
            <a:extLst>
              <a:ext uri="{FF2B5EF4-FFF2-40B4-BE49-F238E27FC236}">
                <a16:creationId xmlns:a16="http://schemas.microsoft.com/office/drawing/2014/main" id="{A8666853-9DA5-4B25-A1F7-E776169ECCBF}"/>
              </a:ext>
            </a:extLst>
          </p:cNvPr>
          <p:cNvSpPr txBox="1"/>
          <p:nvPr/>
        </p:nvSpPr>
        <p:spPr>
          <a:xfrm>
            <a:off x="10332000" y="3971274"/>
            <a:ext cx="828000" cy="307777"/>
          </a:xfrm>
          <a:prstGeom prst="rect">
            <a:avLst/>
          </a:prstGeom>
          <a:noFill/>
        </p:spPr>
        <p:txBody>
          <a:bodyPr wrap="square" rtlCol="0">
            <a:spAutoFit/>
          </a:bodyPr>
          <a:lstStyle/>
          <a:p>
            <a:r>
              <a:rPr lang="en-GB" sz="1400" b="1" dirty="0">
                <a:latin typeface="Myriad Pro" panose="020B0503030403020204"/>
              </a:rPr>
              <a:t>nm</a:t>
            </a:r>
          </a:p>
        </p:txBody>
      </p:sp>
      <p:sp>
        <p:nvSpPr>
          <p:cNvPr id="23" name="TextBox 22">
            <a:extLst>
              <a:ext uri="{FF2B5EF4-FFF2-40B4-BE49-F238E27FC236}">
                <a16:creationId xmlns:a16="http://schemas.microsoft.com/office/drawing/2014/main" id="{47ABDD4D-91C6-4EBE-8E77-182425B63D5D}"/>
              </a:ext>
            </a:extLst>
          </p:cNvPr>
          <p:cNvSpPr txBox="1"/>
          <p:nvPr/>
        </p:nvSpPr>
        <p:spPr>
          <a:xfrm>
            <a:off x="2067498" y="1920786"/>
            <a:ext cx="1581379" cy="246221"/>
          </a:xfrm>
          <a:prstGeom prst="rect">
            <a:avLst/>
          </a:prstGeom>
          <a:noFill/>
        </p:spPr>
        <p:txBody>
          <a:bodyPr wrap="square" rtlCol="0">
            <a:spAutoFit/>
          </a:bodyPr>
          <a:lstStyle/>
          <a:p>
            <a:r>
              <a:rPr lang="en-GB" sz="1000" b="1" dirty="0">
                <a:latin typeface="Myriad Pro" panose="020B0503030403020204"/>
              </a:rPr>
              <a:t>9M17: N17.2 billion</a:t>
            </a:r>
          </a:p>
        </p:txBody>
      </p:sp>
      <p:sp>
        <p:nvSpPr>
          <p:cNvPr id="24" name="TextBox 23">
            <a:extLst>
              <a:ext uri="{FF2B5EF4-FFF2-40B4-BE49-F238E27FC236}">
                <a16:creationId xmlns:a16="http://schemas.microsoft.com/office/drawing/2014/main" id="{F68B4F52-7AAC-4F37-B3E6-929DEE69264E}"/>
              </a:ext>
            </a:extLst>
          </p:cNvPr>
          <p:cNvSpPr txBox="1"/>
          <p:nvPr/>
        </p:nvSpPr>
        <p:spPr>
          <a:xfrm>
            <a:off x="6753470" y="1939974"/>
            <a:ext cx="1581379" cy="246221"/>
          </a:xfrm>
          <a:prstGeom prst="rect">
            <a:avLst/>
          </a:prstGeom>
          <a:noFill/>
        </p:spPr>
        <p:txBody>
          <a:bodyPr wrap="square" rtlCol="0">
            <a:spAutoFit/>
          </a:bodyPr>
          <a:lstStyle/>
          <a:p>
            <a:r>
              <a:rPr lang="en-GB" sz="1000" b="1" dirty="0">
                <a:latin typeface="Myriad Pro" panose="020B0503030403020204"/>
              </a:rPr>
              <a:t>FY17: N45.0 billion</a:t>
            </a:r>
          </a:p>
        </p:txBody>
      </p:sp>
      <p:sp>
        <p:nvSpPr>
          <p:cNvPr id="25" name="TextBox 24">
            <a:extLst>
              <a:ext uri="{FF2B5EF4-FFF2-40B4-BE49-F238E27FC236}">
                <a16:creationId xmlns:a16="http://schemas.microsoft.com/office/drawing/2014/main" id="{9669EF3B-A221-4810-9633-1997CF9FD850}"/>
              </a:ext>
            </a:extLst>
          </p:cNvPr>
          <p:cNvSpPr txBox="1"/>
          <p:nvPr/>
        </p:nvSpPr>
        <p:spPr>
          <a:xfrm>
            <a:off x="6753470" y="2692310"/>
            <a:ext cx="1581379" cy="246221"/>
          </a:xfrm>
          <a:prstGeom prst="rect">
            <a:avLst/>
          </a:prstGeom>
          <a:noFill/>
        </p:spPr>
        <p:txBody>
          <a:bodyPr wrap="square" rtlCol="0">
            <a:spAutoFit/>
          </a:bodyPr>
          <a:lstStyle/>
          <a:p>
            <a:r>
              <a:rPr lang="en-GB" sz="1000" b="1" dirty="0">
                <a:latin typeface="Myriad Pro" panose="020B0503030403020204"/>
              </a:rPr>
              <a:t>FY17: N28.9 billion</a:t>
            </a:r>
          </a:p>
        </p:txBody>
      </p:sp>
      <p:sp>
        <p:nvSpPr>
          <p:cNvPr id="26" name="TextBox 25">
            <a:extLst>
              <a:ext uri="{FF2B5EF4-FFF2-40B4-BE49-F238E27FC236}">
                <a16:creationId xmlns:a16="http://schemas.microsoft.com/office/drawing/2014/main" id="{44333C48-43AC-40DF-B92F-36325AFB49C5}"/>
              </a:ext>
            </a:extLst>
          </p:cNvPr>
          <p:cNvSpPr txBox="1"/>
          <p:nvPr/>
        </p:nvSpPr>
        <p:spPr>
          <a:xfrm>
            <a:off x="6753470" y="3474013"/>
            <a:ext cx="1581379" cy="246221"/>
          </a:xfrm>
          <a:prstGeom prst="rect">
            <a:avLst/>
          </a:prstGeom>
          <a:noFill/>
        </p:spPr>
        <p:txBody>
          <a:bodyPr wrap="square" rtlCol="0">
            <a:spAutoFit/>
          </a:bodyPr>
          <a:lstStyle/>
          <a:p>
            <a:r>
              <a:rPr lang="en-GB" sz="1000" b="1" dirty="0">
                <a:latin typeface="Myriad Pro" panose="020B0503030403020204"/>
              </a:rPr>
              <a:t>FY17: N9.1 billion</a:t>
            </a:r>
          </a:p>
        </p:txBody>
      </p:sp>
      <p:sp>
        <p:nvSpPr>
          <p:cNvPr id="27" name="TextBox 26">
            <a:extLst>
              <a:ext uri="{FF2B5EF4-FFF2-40B4-BE49-F238E27FC236}">
                <a16:creationId xmlns:a16="http://schemas.microsoft.com/office/drawing/2014/main" id="{6559C124-28B9-4A4F-847B-BE9FA31B0BD7}"/>
              </a:ext>
            </a:extLst>
          </p:cNvPr>
          <p:cNvSpPr txBox="1"/>
          <p:nvPr/>
        </p:nvSpPr>
        <p:spPr>
          <a:xfrm>
            <a:off x="6753470" y="4286190"/>
            <a:ext cx="1581379" cy="246221"/>
          </a:xfrm>
          <a:prstGeom prst="rect">
            <a:avLst/>
          </a:prstGeom>
          <a:noFill/>
        </p:spPr>
        <p:txBody>
          <a:bodyPr wrap="square" rtlCol="0">
            <a:spAutoFit/>
          </a:bodyPr>
          <a:lstStyle/>
          <a:p>
            <a:r>
              <a:rPr lang="en-GB" sz="1000" b="1" dirty="0">
                <a:latin typeface="Myriad Pro" panose="020B0503030403020204"/>
              </a:rPr>
              <a:t>FY17: 3.0x</a:t>
            </a:r>
          </a:p>
        </p:txBody>
      </p:sp>
      <p:sp>
        <p:nvSpPr>
          <p:cNvPr id="28" name="TextBox 27">
            <a:extLst>
              <a:ext uri="{FF2B5EF4-FFF2-40B4-BE49-F238E27FC236}">
                <a16:creationId xmlns:a16="http://schemas.microsoft.com/office/drawing/2014/main" id="{FEAB5C51-91D5-43A6-B7A3-0BB6423078E2}"/>
              </a:ext>
            </a:extLst>
          </p:cNvPr>
          <p:cNvSpPr txBox="1"/>
          <p:nvPr/>
        </p:nvSpPr>
        <p:spPr>
          <a:xfrm>
            <a:off x="2067498" y="2145631"/>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Cost to Income Ratio</a:t>
            </a:r>
          </a:p>
          <a:p>
            <a:r>
              <a:rPr lang="en-GB" sz="1600" i="1" spc="-3" dirty="0">
                <a:solidFill>
                  <a:srgbClr val="003063"/>
                </a:solidFill>
                <a:latin typeface="Myriad Pro" panose="020B0503030403020204"/>
                <a:cs typeface="Arial"/>
              </a:rPr>
              <a:t>39.2% </a:t>
            </a:r>
          </a:p>
        </p:txBody>
      </p:sp>
      <p:cxnSp>
        <p:nvCxnSpPr>
          <p:cNvPr id="29" name="Straight Connector 28">
            <a:extLst>
              <a:ext uri="{FF2B5EF4-FFF2-40B4-BE49-F238E27FC236}">
                <a16:creationId xmlns:a16="http://schemas.microsoft.com/office/drawing/2014/main" id="{7EB4C774-5714-476D-A47E-4BA0A414D3E8}"/>
              </a:ext>
            </a:extLst>
          </p:cNvPr>
          <p:cNvCxnSpPr>
            <a:cxnSpLocks/>
          </p:cNvCxnSpPr>
          <p:nvPr/>
        </p:nvCxnSpPr>
        <p:spPr>
          <a:xfrm>
            <a:off x="2106484" y="2686714"/>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7E16E8C-E61B-43F8-8C5E-DAF8B2A6165F}"/>
              </a:ext>
            </a:extLst>
          </p:cNvPr>
          <p:cNvSpPr txBox="1"/>
          <p:nvPr/>
        </p:nvSpPr>
        <p:spPr>
          <a:xfrm>
            <a:off x="2067498" y="2858003"/>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EBITDA margin</a:t>
            </a:r>
          </a:p>
          <a:p>
            <a:r>
              <a:rPr lang="en-GB" sz="1600" i="1" spc="-3" dirty="0">
                <a:solidFill>
                  <a:srgbClr val="003063"/>
                </a:solidFill>
                <a:latin typeface="Myriad Pro" panose="020B0503030403020204"/>
                <a:cs typeface="Arial"/>
              </a:rPr>
              <a:t>36.5% </a:t>
            </a:r>
          </a:p>
        </p:txBody>
      </p:sp>
      <p:cxnSp>
        <p:nvCxnSpPr>
          <p:cNvPr id="31" name="Straight Connector 30">
            <a:extLst>
              <a:ext uri="{FF2B5EF4-FFF2-40B4-BE49-F238E27FC236}">
                <a16:creationId xmlns:a16="http://schemas.microsoft.com/office/drawing/2014/main" id="{794CB043-285B-4CEE-981B-4B55045F260F}"/>
              </a:ext>
            </a:extLst>
          </p:cNvPr>
          <p:cNvCxnSpPr>
            <a:cxnSpLocks/>
          </p:cNvCxnSpPr>
          <p:nvPr/>
        </p:nvCxnSpPr>
        <p:spPr>
          <a:xfrm>
            <a:off x="2106484" y="3463585"/>
            <a:ext cx="43387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2BBE8D-56DF-4CC0-A460-2BBD475D8143}"/>
              </a:ext>
            </a:extLst>
          </p:cNvPr>
          <p:cNvCxnSpPr>
            <a:cxnSpLocks/>
          </p:cNvCxnSpPr>
          <p:nvPr/>
        </p:nvCxnSpPr>
        <p:spPr>
          <a:xfrm>
            <a:off x="2106484" y="4276868"/>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8B95227-66F6-40DA-BE12-16E3BC1AC73C}"/>
              </a:ext>
            </a:extLst>
          </p:cNvPr>
          <p:cNvSpPr txBox="1"/>
          <p:nvPr/>
        </p:nvSpPr>
        <p:spPr>
          <a:xfrm>
            <a:off x="5724000" y="2365388"/>
            <a:ext cx="792000" cy="307777"/>
          </a:xfrm>
          <a:prstGeom prst="rect">
            <a:avLst/>
          </a:prstGeom>
          <a:noFill/>
        </p:spPr>
        <p:txBody>
          <a:bodyPr wrap="square" rtlCol="0">
            <a:spAutoFit/>
          </a:bodyPr>
          <a:lstStyle/>
          <a:p>
            <a:r>
              <a:rPr lang="en-GB" sz="1400" b="1" dirty="0">
                <a:latin typeface="Myriad Pro" panose="020B0503030403020204"/>
              </a:rPr>
              <a:t>10bps</a:t>
            </a:r>
          </a:p>
        </p:txBody>
      </p:sp>
      <p:sp>
        <p:nvSpPr>
          <p:cNvPr id="37" name="TextBox 36">
            <a:extLst>
              <a:ext uri="{FF2B5EF4-FFF2-40B4-BE49-F238E27FC236}">
                <a16:creationId xmlns:a16="http://schemas.microsoft.com/office/drawing/2014/main" id="{C6C55E3C-8CC5-4A2C-8290-6625432EB15B}"/>
              </a:ext>
            </a:extLst>
          </p:cNvPr>
          <p:cNvSpPr txBox="1"/>
          <p:nvPr/>
        </p:nvSpPr>
        <p:spPr>
          <a:xfrm>
            <a:off x="5724000" y="3145597"/>
            <a:ext cx="792000" cy="307777"/>
          </a:xfrm>
          <a:prstGeom prst="rect">
            <a:avLst/>
          </a:prstGeom>
          <a:noFill/>
        </p:spPr>
        <p:txBody>
          <a:bodyPr wrap="square" rtlCol="0">
            <a:spAutoFit/>
          </a:bodyPr>
          <a:lstStyle/>
          <a:p>
            <a:r>
              <a:rPr lang="en-GB" sz="1400" b="1" dirty="0">
                <a:latin typeface="Myriad Pro" panose="020B0503030403020204"/>
              </a:rPr>
              <a:t>10bps</a:t>
            </a:r>
          </a:p>
        </p:txBody>
      </p:sp>
      <p:sp>
        <p:nvSpPr>
          <p:cNvPr id="39" name="TextBox 38">
            <a:extLst>
              <a:ext uri="{FF2B5EF4-FFF2-40B4-BE49-F238E27FC236}">
                <a16:creationId xmlns:a16="http://schemas.microsoft.com/office/drawing/2014/main" id="{F0D4F1A2-DC2B-4D6A-BAB0-48EEA048C099}"/>
              </a:ext>
            </a:extLst>
          </p:cNvPr>
          <p:cNvSpPr txBox="1"/>
          <p:nvPr/>
        </p:nvSpPr>
        <p:spPr>
          <a:xfrm>
            <a:off x="2067498" y="2686501"/>
            <a:ext cx="1581379" cy="246221"/>
          </a:xfrm>
          <a:prstGeom prst="rect">
            <a:avLst/>
          </a:prstGeom>
          <a:noFill/>
        </p:spPr>
        <p:txBody>
          <a:bodyPr wrap="square" rtlCol="0">
            <a:spAutoFit/>
          </a:bodyPr>
          <a:lstStyle/>
          <a:p>
            <a:r>
              <a:rPr lang="en-GB" sz="1000" b="1" dirty="0">
                <a:latin typeface="Myriad Pro" panose="020B0503030403020204"/>
              </a:rPr>
              <a:t>9M17: 49.2%</a:t>
            </a:r>
          </a:p>
        </p:txBody>
      </p:sp>
      <p:sp>
        <p:nvSpPr>
          <p:cNvPr id="41" name="TextBox 40">
            <a:extLst>
              <a:ext uri="{FF2B5EF4-FFF2-40B4-BE49-F238E27FC236}">
                <a16:creationId xmlns:a16="http://schemas.microsoft.com/office/drawing/2014/main" id="{76500506-6282-4D4A-9A91-539049885862}"/>
              </a:ext>
            </a:extLst>
          </p:cNvPr>
          <p:cNvSpPr txBox="1"/>
          <p:nvPr/>
        </p:nvSpPr>
        <p:spPr>
          <a:xfrm>
            <a:off x="2106484" y="4286190"/>
            <a:ext cx="1581379" cy="246221"/>
          </a:xfrm>
          <a:prstGeom prst="rect">
            <a:avLst/>
          </a:prstGeom>
          <a:noFill/>
        </p:spPr>
        <p:txBody>
          <a:bodyPr wrap="square" rtlCol="0">
            <a:spAutoFit/>
          </a:bodyPr>
          <a:lstStyle/>
          <a:p>
            <a:r>
              <a:rPr lang="en-GB" sz="1000" b="1" dirty="0">
                <a:latin typeface="Myriad Pro" panose="020B0503030403020204"/>
              </a:rPr>
              <a:t>9M17: N5.2 billion</a:t>
            </a:r>
          </a:p>
        </p:txBody>
      </p:sp>
      <p:cxnSp>
        <p:nvCxnSpPr>
          <p:cNvPr id="43" name="Straight Connector 42">
            <a:extLst>
              <a:ext uri="{FF2B5EF4-FFF2-40B4-BE49-F238E27FC236}">
                <a16:creationId xmlns:a16="http://schemas.microsoft.com/office/drawing/2014/main" id="{E9E9E27E-6105-42CD-81CA-94A647902295}"/>
              </a:ext>
            </a:extLst>
          </p:cNvPr>
          <p:cNvCxnSpPr>
            <a:cxnSpLocks/>
          </p:cNvCxnSpPr>
          <p:nvPr/>
        </p:nvCxnSpPr>
        <p:spPr>
          <a:xfrm>
            <a:off x="2106484" y="5071614"/>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95688E9-89FE-4866-ADDB-2F65408FC6CE}"/>
              </a:ext>
            </a:extLst>
          </p:cNvPr>
          <p:cNvSpPr txBox="1"/>
          <p:nvPr/>
        </p:nvSpPr>
        <p:spPr>
          <a:xfrm>
            <a:off x="2067498" y="4489067"/>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Basic Earnings per Share</a:t>
            </a:r>
          </a:p>
          <a:p>
            <a:r>
              <a:rPr lang="en-GB" sz="1600" i="1" spc="-3" dirty="0">
                <a:solidFill>
                  <a:srgbClr val="003063"/>
                </a:solidFill>
                <a:latin typeface="Myriad Pro" panose="020B0503030403020204"/>
                <a:cs typeface="Arial"/>
              </a:rPr>
              <a:t>73.45 kobo </a:t>
            </a:r>
          </a:p>
        </p:txBody>
      </p:sp>
      <p:sp>
        <p:nvSpPr>
          <p:cNvPr id="45" name="Isosceles Triangle 62">
            <a:extLst>
              <a:ext uri="{FF2B5EF4-FFF2-40B4-BE49-F238E27FC236}">
                <a16:creationId xmlns:a16="http://schemas.microsoft.com/office/drawing/2014/main" id="{C29AED45-D2A9-4074-A84A-1BDB3DB6FCB2}"/>
              </a:ext>
            </a:extLst>
          </p:cNvPr>
          <p:cNvSpPr/>
          <p:nvPr/>
        </p:nvSpPr>
        <p:spPr>
          <a:xfrm>
            <a:off x="5433504" y="4785115"/>
            <a:ext cx="19440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46" name="TextBox 45">
            <a:extLst>
              <a:ext uri="{FF2B5EF4-FFF2-40B4-BE49-F238E27FC236}">
                <a16:creationId xmlns:a16="http://schemas.microsoft.com/office/drawing/2014/main" id="{496ECDC8-8A5D-46F0-94AD-776631604680}"/>
              </a:ext>
            </a:extLst>
          </p:cNvPr>
          <p:cNvSpPr txBox="1"/>
          <p:nvPr/>
        </p:nvSpPr>
        <p:spPr>
          <a:xfrm>
            <a:off x="5724000" y="4754561"/>
            <a:ext cx="792000" cy="307777"/>
          </a:xfrm>
          <a:prstGeom prst="rect">
            <a:avLst/>
          </a:prstGeom>
          <a:noFill/>
        </p:spPr>
        <p:txBody>
          <a:bodyPr wrap="square" rtlCol="0">
            <a:spAutoFit/>
          </a:bodyPr>
          <a:lstStyle/>
          <a:p>
            <a:r>
              <a:rPr lang="en-GB" sz="1400" b="1" dirty="0">
                <a:latin typeface="Myriad Pro" panose="020B0503030403020204"/>
              </a:rPr>
              <a:t>25.0%</a:t>
            </a:r>
          </a:p>
        </p:txBody>
      </p:sp>
      <p:sp>
        <p:nvSpPr>
          <p:cNvPr id="47" name="TextBox 46">
            <a:extLst>
              <a:ext uri="{FF2B5EF4-FFF2-40B4-BE49-F238E27FC236}">
                <a16:creationId xmlns:a16="http://schemas.microsoft.com/office/drawing/2014/main" id="{6D0C1798-87DD-45DD-AFA1-091B2B2E8DFA}"/>
              </a:ext>
            </a:extLst>
          </p:cNvPr>
          <p:cNvSpPr txBox="1"/>
          <p:nvPr/>
        </p:nvSpPr>
        <p:spPr>
          <a:xfrm>
            <a:off x="2067498" y="5092068"/>
            <a:ext cx="1581379" cy="246221"/>
          </a:xfrm>
          <a:prstGeom prst="rect">
            <a:avLst/>
          </a:prstGeom>
          <a:noFill/>
        </p:spPr>
        <p:txBody>
          <a:bodyPr wrap="square" rtlCol="0">
            <a:spAutoFit/>
          </a:bodyPr>
          <a:lstStyle/>
          <a:p>
            <a:r>
              <a:rPr lang="en-GB" sz="1000" b="1" dirty="0">
                <a:latin typeface="Myriad Pro" panose="020B0503030403020204"/>
              </a:rPr>
              <a:t>9M17: 58.75 kobo</a:t>
            </a:r>
          </a:p>
        </p:txBody>
      </p:sp>
      <p:sp>
        <p:nvSpPr>
          <p:cNvPr id="48" name="Isosceles Triangle 65">
            <a:extLst>
              <a:ext uri="{FF2B5EF4-FFF2-40B4-BE49-F238E27FC236}">
                <a16:creationId xmlns:a16="http://schemas.microsoft.com/office/drawing/2014/main" id="{447B7059-5594-4A91-A476-6564AEA2FA4A}"/>
              </a:ext>
            </a:extLst>
          </p:cNvPr>
          <p:cNvSpPr/>
          <p:nvPr/>
        </p:nvSpPr>
        <p:spPr>
          <a:xfrm>
            <a:off x="10116000" y="1645217"/>
            <a:ext cx="19501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49" name="TextBox 48">
            <a:extLst>
              <a:ext uri="{FF2B5EF4-FFF2-40B4-BE49-F238E27FC236}">
                <a16:creationId xmlns:a16="http://schemas.microsoft.com/office/drawing/2014/main" id="{4B9F15B9-37F3-4AC8-B80A-BFF79928EC54}"/>
              </a:ext>
            </a:extLst>
          </p:cNvPr>
          <p:cNvSpPr txBox="1"/>
          <p:nvPr/>
        </p:nvSpPr>
        <p:spPr>
          <a:xfrm>
            <a:off x="6753470" y="4489067"/>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Return on Equity</a:t>
            </a:r>
          </a:p>
          <a:p>
            <a:r>
              <a:rPr lang="en-GB" sz="1600" i="1" spc="-3" dirty="0">
                <a:solidFill>
                  <a:srgbClr val="003063"/>
                </a:solidFill>
                <a:latin typeface="Myriad Pro" panose="020B0503030403020204"/>
                <a:cs typeface="Arial"/>
              </a:rPr>
              <a:t>11.9% </a:t>
            </a:r>
          </a:p>
        </p:txBody>
      </p:sp>
      <p:cxnSp>
        <p:nvCxnSpPr>
          <p:cNvPr id="50" name="Straight Connector 49">
            <a:extLst>
              <a:ext uri="{FF2B5EF4-FFF2-40B4-BE49-F238E27FC236}">
                <a16:creationId xmlns:a16="http://schemas.microsoft.com/office/drawing/2014/main" id="{4F3F8833-9375-460A-98BD-C451638F6F14}"/>
              </a:ext>
            </a:extLst>
          </p:cNvPr>
          <p:cNvCxnSpPr>
            <a:cxnSpLocks/>
          </p:cNvCxnSpPr>
          <p:nvPr/>
        </p:nvCxnSpPr>
        <p:spPr>
          <a:xfrm>
            <a:off x="6753470" y="5071614"/>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Isosceles Triangle 68">
            <a:extLst>
              <a:ext uri="{FF2B5EF4-FFF2-40B4-BE49-F238E27FC236}">
                <a16:creationId xmlns:a16="http://schemas.microsoft.com/office/drawing/2014/main" id="{8296177E-77B6-4E08-B72D-2BEED8198500}"/>
              </a:ext>
            </a:extLst>
          </p:cNvPr>
          <p:cNvSpPr/>
          <p:nvPr/>
        </p:nvSpPr>
        <p:spPr>
          <a:xfrm rot="10800000">
            <a:off x="10116000" y="4806404"/>
            <a:ext cx="195010" cy="1959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52" name="TextBox 51">
            <a:extLst>
              <a:ext uri="{FF2B5EF4-FFF2-40B4-BE49-F238E27FC236}">
                <a16:creationId xmlns:a16="http://schemas.microsoft.com/office/drawing/2014/main" id="{0FF09BB5-6117-426B-805A-CF5495532E40}"/>
              </a:ext>
            </a:extLst>
          </p:cNvPr>
          <p:cNvSpPr txBox="1"/>
          <p:nvPr/>
        </p:nvSpPr>
        <p:spPr>
          <a:xfrm>
            <a:off x="10332000" y="4745413"/>
            <a:ext cx="828000" cy="307777"/>
          </a:xfrm>
          <a:prstGeom prst="rect">
            <a:avLst/>
          </a:prstGeom>
          <a:noFill/>
        </p:spPr>
        <p:txBody>
          <a:bodyPr wrap="square" rtlCol="0">
            <a:spAutoFit/>
          </a:bodyPr>
          <a:lstStyle/>
          <a:p>
            <a:r>
              <a:rPr lang="en-GB" sz="1400" b="1" dirty="0">
                <a:latin typeface="Myriad Pro" panose="020B0503030403020204"/>
              </a:rPr>
              <a:t>20bps</a:t>
            </a:r>
          </a:p>
        </p:txBody>
      </p:sp>
      <p:sp>
        <p:nvSpPr>
          <p:cNvPr id="54" name="Isosceles Triangle 71">
            <a:extLst>
              <a:ext uri="{FF2B5EF4-FFF2-40B4-BE49-F238E27FC236}">
                <a16:creationId xmlns:a16="http://schemas.microsoft.com/office/drawing/2014/main" id="{BAF8788B-2E75-40EB-83EF-60FAB16B2B74}"/>
              </a:ext>
            </a:extLst>
          </p:cNvPr>
          <p:cNvSpPr/>
          <p:nvPr/>
        </p:nvSpPr>
        <p:spPr>
          <a:xfrm rot="10800000">
            <a:off x="10116000" y="4033991"/>
            <a:ext cx="195010" cy="1959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237B39BC-0E8F-4706-9230-D1644AF0962D}"/>
              </a:ext>
            </a:extLst>
          </p:cNvPr>
          <p:cNvCxnSpPr>
            <a:cxnSpLocks/>
          </p:cNvCxnSpPr>
          <p:nvPr/>
        </p:nvCxnSpPr>
        <p:spPr>
          <a:xfrm>
            <a:off x="2106484" y="5846443"/>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EBFC6EA-B0F0-4B1C-90E6-E8A2D167D093}"/>
              </a:ext>
            </a:extLst>
          </p:cNvPr>
          <p:cNvSpPr txBox="1"/>
          <p:nvPr/>
        </p:nvSpPr>
        <p:spPr>
          <a:xfrm>
            <a:off x="2067498" y="5275263"/>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Price Earnings Ratio</a:t>
            </a:r>
          </a:p>
          <a:p>
            <a:r>
              <a:rPr lang="en-GB" sz="1600" i="1" spc="-3" dirty="0">
                <a:solidFill>
                  <a:srgbClr val="003063"/>
                </a:solidFill>
                <a:latin typeface="Myriad Pro" panose="020B0503030403020204"/>
                <a:cs typeface="Arial"/>
              </a:rPr>
              <a:t>4.08</a:t>
            </a:r>
          </a:p>
        </p:txBody>
      </p:sp>
      <p:sp>
        <p:nvSpPr>
          <p:cNvPr id="57" name="Isosceles Triangle 74">
            <a:extLst>
              <a:ext uri="{FF2B5EF4-FFF2-40B4-BE49-F238E27FC236}">
                <a16:creationId xmlns:a16="http://schemas.microsoft.com/office/drawing/2014/main" id="{9B27D102-216C-4F0E-A207-0135ECBB01F6}"/>
              </a:ext>
            </a:extLst>
          </p:cNvPr>
          <p:cNvSpPr/>
          <p:nvPr/>
        </p:nvSpPr>
        <p:spPr>
          <a:xfrm>
            <a:off x="5433504" y="5562412"/>
            <a:ext cx="19440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58" name="TextBox 57">
            <a:extLst>
              <a:ext uri="{FF2B5EF4-FFF2-40B4-BE49-F238E27FC236}">
                <a16:creationId xmlns:a16="http://schemas.microsoft.com/office/drawing/2014/main" id="{4A0EF237-7348-4325-8D34-5D001BEDA4E4}"/>
              </a:ext>
            </a:extLst>
          </p:cNvPr>
          <p:cNvSpPr txBox="1"/>
          <p:nvPr/>
        </p:nvSpPr>
        <p:spPr>
          <a:xfrm>
            <a:off x="5724000" y="5537663"/>
            <a:ext cx="792000" cy="307777"/>
          </a:xfrm>
          <a:prstGeom prst="rect">
            <a:avLst/>
          </a:prstGeom>
          <a:noFill/>
        </p:spPr>
        <p:txBody>
          <a:bodyPr wrap="square" rtlCol="0">
            <a:spAutoFit/>
          </a:bodyPr>
          <a:lstStyle/>
          <a:p>
            <a:r>
              <a:rPr lang="en-GB" sz="1400" b="1" dirty="0">
                <a:latin typeface="Myriad Pro" panose="020B0503030403020204"/>
              </a:rPr>
              <a:t>380.0%</a:t>
            </a:r>
          </a:p>
        </p:txBody>
      </p:sp>
      <p:sp>
        <p:nvSpPr>
          <p:cNvPr id="59" name="TextBox 58">
            <a:extLst>
              <a:ext uri="{FF2B5EF4-FFF2-40B4-BE49-F238E27FC236}">
                <a16:creationId xmlns:a16="http://schemas.microsoft.com/office/drawing/2014/main" id="{1B2CB37D-D55D-42D0-9570-F2EA22836A33}"/>
              </a:ext>
            </a:extLst>
          </p:cNvPr>
          <p:cNvSpPr txBox="1"/>
          <p:nvPr/>
        </p:nvSpPr>
        <p:spPr>
          <a:xfrm>
            <a:off x="2067498" y="5901381"/>
            <a:ext cx="1581379" cy="246221"/>
          </a:xfrm>
          <a:prstGeom prst="rect">
            <a:avLst/>
          </a:prstGeom>
          <a:noFill/>
        </p:spPr>
        <p:txBody>
          <a:bodyPr wrap="square" rtlCol="0">
            <a:spAutoFit/>
          </a:bodyPr>
          <a:lstStyle/>
          <a:p>
            <a:r>
              <a:rPr lang="en-GB" sz="1000" b="1" dirty="0">
                <a:latin typeface="Myriad Pro" panose="020B0503030403020204"/>
              </a:rPr>
              <a:t>9M17: 0.85</a:t>
            </a:r>
          </a:p>
        </p:txBody>
      </p:sp>
      <p:cxnSp>
        <p:nvCxnSpPr>
          <p:cNvPr id="61" name="Straight Connector 60">
            <a:extLst>
              <a:ext uri="{FF2B5EF4-FFF2-40B4-BE49-F238E27FC236}">
                <a16:creationId xmlns:a16="http://schemas.microsoft.com/office/drawing/2014/main" id="{38FB52B8-BF87-40E3-BB7B-1AB1F0321FAB}"/>
              </a:ext>
            </a:extLst>
          </p:cNvPr>
          <p:cNvCxnSpPr>
            <a:cxnSpLocks/>
          </p:cNvCxnSpPr>
          <p:nvPr/>
        </p:nvCxnSpPr>
        <p:spPr>
          <a:xfrm>
            <a:off x="6753470" y="5846443"/>
            <a:ext cx="4338734"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E16E8C-E61B-43F8-8C5E-DAF8B2A6165F}"/>
              </a:ext>
            </a:extLst>
          </p:cNvPr>
          <p:cNvSpPr txBox="1"/>
          <p:nvPr/>
        </p:nvSpPr>
        <p:spPr>
          <a:xfrm>
            <a:off x="2067498" y="3686361"/>
            <a:ext cx="3240730" cy="584775"/>
          </a:xfrm>
          <a:prstGeom prst="rect">
            <a:avLst/>
          </a:prstGeom>
          <a:noFill/>
        </p:spPr>
        <p:txBody>
          <a:bodyPr wrap="square" rtlCol="0">
            <a:spAutoFit/>
          </a:bodyPr>
          <a:lstStyle/>
          <a:p>
            <a:r>
              <a:rPr lang="en-GB" sz="1600" i="1" spc="-3" dirty="0">
                <a:solidFill>
                  <a:srgbClr val="003063"/>
                </a:solidFill>
                <a:latin typeface="Myriad Pro" panose="020B0503030403020204"/>
                <a:cs typeface="Arial"/>
              </a:rPr>
              <a:t>Net Operating Income</a:t>
            </a:r>
          </a:p>
          <a:p>
            <a:r>
              <a:rPr lang="en-GB" sz="1600" i="1" spc="-3" dirty="0">
                <a:solidFill>
                  <a:srgbClr val="003063"/>
                </a:solidFill>
                <a:latin typeface="Myriad Pro" panose="020B0503030403020204"/>
                <a:cs typeface="Arial"/>
              </a:rPr>
              <a:t>N5.7 billion                                             </a:t>
            </a:r>
          </a:p>
        </p:txBody>
      </p:sp>
      <p:sp>
        <p:nvSpPr>
          <p:cNvPr id="66" name="Isosceles Triangle 21">
            <a:extLst>
              <a:ext uri="{FF2B5EF4-FFF2-40B4-BE49-F238E27FC236}">
                <a16:creationId xmlns:a16="http://schemas.microsoft.com/office/drawing/2014/main" id="{A3E3F52F-EAB2-4E53-9788-E461E86EEB91}"/>
              </a:ext>
            </a:extLst>
          </p:cNvPr>
          <p:cNvSpPr/>
          <p:nvPr/>
        </p:nvSpPr>
        <p:spPr>
          <a:xfrm>
            <a:off x="5433504" y="4016174"/>
            <a:ext cx="19440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yriad Pro" panose="020B0503030403020204"/>
            </a:endParaRPr>
          </a:p>
        </p:txBody>
      </p:sp>
      <p:sp>
        <p:nvSpPr>
          <p:cNvPr id="67" name="TextBox 66">
            <a:extLst>
              <a:ext uri="{FF2B5EF4-FFF2-40B4-BE49-F238E27FC236}">
                <a16:creationId xmlns:a16="http://schemas.microsoft.com/office/drawing/2014/main" id="{C6C55E3C-8CC5-4A2C-8290-6625432EB15B}"/>
              </a:ext>
            </a:extLst>
          </p:cNvPr>
          <p:cNvSpPr txBox="1"/>
          <p:nvPr/>
        </p:nvSpPr>
        <p:spPr>
          <a:xfrm>
            <a:off x="5724000" y="3960257"/>
            <a:ext cx="792000" cy="307777"/>
          </a:xfrm>
          <a:prstGeom prst="rect">
            <a:avLst/>
          </a:prstGeom>
          <a:noFill/>
        </p:spPr>
        <p:txBody>
          <a:bodyPr wrap="square" rtlCol="0">
            <a:spAutoFit/>
          </a:bodyPr>
          <a:lstStyle/>
          <a:p>
            <a:r>
              <a:rPr lang="en-GB" sz="1400" b="1" dirty="0">
                <a:latin typeface="Myriad Pro" panose="020B0503030403020204"/>
              </a:rPr>
              <a:t>8.6% </a:t>
            </a:r>
          </a:p>
        </p:txBody>
      </p:sp>
      <p:sp>
        <p:nvSpPr>
          <p:cNvPr id="68" name="TextBox 67">
            <a:extLst>
              <a:ext uri="{FF2B5EF4-FFF2-40B4-BE49-F238E27FC236}">
                <a16:creationId xmlns:a16="http://schemas.microsoft.com/office/drawing/2014/main" id="{F0D4F1A2-DC2B-4D6A-BAB0-48EEA048C099}"/>
              </a:ext>
            </a:extLst>
          </p:cNvPr>
          <p:cNvSpPr txBox="1"/>
          <p:nvPr/>
        </p:nvSpPr>
        <p:spPr>
          <a:xfrm>
            <a:off x="2067498" y="3482453"/>
            <a:ext cx="1581379" cy="246221"/>
          </a:xfrm>
          <a:prstGeom prst="rect">
            <a:avLst/>
          </a:prstGeom>
          <a:noFill/>
        </p:spPr>
        <p:txBody>
          <a:bodyPr wrap="square" rtlCol="0">
            <a:spAutoFit/>
          </a:bodyPr>
          <a:lstStyle/>
          <a:p>
            <a:r>
              <a:rPr lang="en-GB" sz="1000" b="1" dirty="0">
                <a:latin typeface="Myriad Pro" panose="020B0503030403020204"/>
              </a:rPr>
              <a:t>9M17: 36.4%</a:t>
            </a:r>
          </a:p>
        </p:txBody>
      </p:sp>
      <p:sp>
        <p:nvSpPr>
          <p:cNvPr id="70" name="Isosceles Triangle 58">
            <a:extLst>
              <a:ext uri="{FF2B5EF4-FFF2-40B4-BE49-F238E27FC236}">
                <a16:creationId xmlns:a16="http://schemas.microsoft.com/office/drawing/2014/main" id="{F26063DA-AA75-459A-8FB6-394C7BCA10E7}"/>
              </a:ext>
            </a:extLst>
          </p:cNvPr>
          <p:cNvSpPr/>
          <p:nvPr/>
        </p:nvSpPr>
        <p:spPr>
          <a:xfrm>
            <a:off x="5433504" y="3201514"/>
            <a:ext cx="194400" cy="19594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5AE7B6B3-30B5-4B1B-9C1F-FDD0424C3571}"/>
              </a:ext>
            </a:extLst>
          </p:cNvPr>
          <p:cNvSpPr txBox="1"/>
          <p:nvPr/>
        </p:nvSpPr>
        <p:spPr>
          <a:xfrm>
            <a:off x="259737" y="6613753"/>
            <a:ext cx="3675886" cy="215444"/>
          </a:xfrm>
          <a:prstGeom prst="rect">
            <a:avLst/>
          </a:prstGeom>
          <a:noFill/>
        </p:spPr>
        <p:txBody>
          <a:bodyPr wrap="square" rtlCol="0">
            <a:spAutoFit/>
          </a:bodyPr>
          <a:lstStyle/>
          <a:p>
            <a:r>
              <a:rPr lang="en-GB" sz="800" i="1" dirty="0">
                <a:solidFill>
                  <a:srgbClr val="001F5F"/>
                </a:solidFill>
                <a:latin typeface="Myriad Pro" panose="020B0503030403020204"/>
              </a:rPr>
              <a:t>*Net Interest Bearing Liabilities /Equity</a:t>
            </a:r>
          </a:p>
        </p:txBody>
      </p:sp>
      <p:sp>
        <p:nvSpPr>
          <p:cNvPr id="72" name="Isosceles Triangle 71">
            <a:extLst>
              <a:ext uri="{FF2B5EF4-FFF2-40B4-BE49-F238E27FC236}">
                <a16:creationId xmlns:a16="http://schemas.microsoft.com/office/drawing/2014/main" id="{EC68AD47-61E6-4FD5-AFFC-151A422E5456}"/>
              </a:ext>
            </a:extLst>
          </p:cNvPr>
          <p:cNvSpPr/>
          <p:nvPr/>
        </p:nvSpPr>
        <p:spPr>
          <a:xfrm rot="10800000">
            <a:off x="5433199" y="2421304"/>
            <a:ext cx="195010" cy="19594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8206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noAutofit/>
          </a:bodyPr>
          <a:lstStyle/>
          <a:p>
            <a:r>
              <a:rPr lang="en-US" sz="2800" dirty="0">
                <a:latin typeface="Myriad Pro" panose="020B0503030403020204"/>
              </a:rPr>
              <a:t>Group Financial Performance Review </a:t>
            </a:r>
          </a:p>
        </p:txBody>
      </p:sp>
    </p:spTree>
    <p:extLst>
      <p:ext uri="{BB962C8B-B14F-4D97-AF65-F5344CB8AC3E}">
        <p14:creationId xmlns:p14="http://schemas.microsoft.com/office/powerpoint/2010/main" val="1080785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23</a:t>
            </a:fld>
            <a:endParaRPr lang="en-US" dirty="0"/>
          </a:p>
        </p:txBody>
      </p:sp>
      <p:graphicFrame>
        <p:nvGraphicFramePr>
          <p:cNvPr id="7" name="Table Placeholder 6"/>
          <p:cNvGraphicFramePr>
            <a:graphicFrameLocks noGrp="1"/>
          </p:cNvGraphicFramePr>
          <p:nvPr>
            <p:ph type="tbl" sz="quarter" idx="13"/>
            <p:extLst>
              <p:ext uri="{D42A27DB-BD31-4B8C-83A1-F6EECF244321}">
                <p14:modId xmlns:p14="http://schemas.microsoft.com/office/powerpoint/2010/main" val="3127177210"/>
              </p:ext>
            </p:extLst>
          </p:nvPr>
        </p:nvGraphicFramePr>
        <p:xfrm>
          <a:off x="1955799" y="1518500"/>
          <a:ext cx="6233160" cy="3794760"/>
        </p:xfrm>
        <a:graphic>
          <a:graphicData uri="http://schemas.openxmlformats.org/drawingml/2006/table">
            <a:tbl>
              <a:tblPr firstRow="1" bandRow="1">
                <a:tableStyleId>{5C22544A-7EE6-4342-B048-85BDC9FD1C3A}</a:tableStyleId>
              </a:tblPr>
              <a:tblGrid>
                <a:gridCol w="2066622">
                  <a:extLst>
                    <a:ext uri="{9D8B030D-6E8A-4147-A177-3AD203B41FA5}">
                      <a16:colId xmlns:a16="http://schemas.microsoft.com/office/drawing/2014/main" val="20000"/>
                    </a:ext>
                  </a:extLst>
                </a:gridCol>
                <a:gridCol w="1388846">
                  <a:extLst>
                    <a:ext uri="{9D8B030D-6E8A-4147-A177-3AD203B41FA5}">
                      <a16:colId xmlns:a16="http://schemas.microsoft.com/office/drawing/2014/main" val="20001"/>
                    </a:ext>
                  </a:extLst>
                </a:gridCol>
                <a:gridCol w="1388846">
                  <a:extLst>
                    <a:ext uri="{9D8B030D-6E8A-4147-A177-3AD203B41FA5}">
                      <a16:colId xmlns:a16="http://schemas.microsoft.com/office/drawing/2014/main" val="20002"/>
                    </a:ext>
                  </a:extLst>
                </a:gridCol>
                <a:gridCol w="1388846">
                  <a:extLst>
                    <a:ext uri="{9D8B030D-6E8A-4147-A177-3AD203B41FA5}">
                      <a16:colId xmlns:a16="http://schemas.microsoft.com/office/drawing/2014/main" val="20003"/>
                    </a:ext>
                  </a:extLst>
                </a:gridCol>
              </a:tblGrid>
              <a:tr h="37084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yriad Pro" panose="020B0503030403020204"/>
                        </a:rPr>
                        <a:t>Income Statement Highlights (N’000)</a:t>
                      </a:r>
                    </a:p>
                  </a:txBody>
                  <a:tcPr anchor="ctr">
                    <a:solidFill>
                      <a:srgbClr val="00174A"/>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dirty="0">
                        <a:latin typeface="Myriad Pro" panose="020B0503030403020204"/>
                      </a:endParaRPr>
                    </a:p>
                  </a:txBody>
                  <a:tcPr anchor="ctr">
                    <a:solidFill>
                      <a:srgbClr val="3489CB"/>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dirty="0">
                        <a:latin typeface="Myriad Pro" panose="020B0503030403020204"/>
                      </a:endParaRPr>
                    </a:p>
                  </a:txBody>
                  <a:tcPr anchor="ctr">
                    <a:solidFill>
                      <a:srgbClr val="3489CB"/>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dirty="0">
                        <a:latin typeface="Myriad Pro" panose="020B0503030403020204"/>
                      </a:endParaRPr>
                    </a:p>
                  </a:txBody>
                  <a:tcPr anchor="ctr">
                    <a:solidFill>
                      <a:srgbClr val="3489CB"/>
                    </a:solidFill>
                  </a:tcPr>
                </a:tc>
                <a:extLst>
                  <a:ext uri="{0D108BD9-81ED-4DB2-BD59-A6C34878D82A}">
                    <a16:rowId xmlns:a16="http://schemas.microsoft.com/office/drawing/2014/main" val="10000"/>
                  </a:ext>
                </a:extLst>
              </a:tr>
              <a:tr h="370840">
                <a:tc>
                  <a:txBody>
                    <a:bodyPr/>
                    <a:lstStyle/>
                    <a:p>
                      <a:endParaRPr lang="en-US" sz="1200" dirty="0">
                        <a:latin typeface="Myriad Pro" panose="020B0503030403020204"/>
                      </a:endParaRPr>
                    </a:p>
                  </a:txBody>
                  <a:tcPr>
                    <a:solidFill>
                      <a:srgbClr val="B4C7E7"/>
                    </a:solidFill>
                  </a:tcPr>
                </a:tc>
                <a:tc>
                  <a:txBody>
                    <a:bodyPr/>
                    <a:lstStyle/>
                    <a:p>
                      <a:pPr algn="ctr"/>
                      <a:r>
                        <a:rPr lang="en-GB" sz="1200" b="1" i="1" dirty="0">
                          <a:latin typeface="Myriad Pro" panose="020B0503030403020204"/>
                        </a:rPr>
                        <a:t>9M 2017 (N’000)</a:t>
                      </a:r>
                    </a:p>
                  </a:txBody>
                  <a:tcPr anchor="ctr">
                    <a:solidFill>
                      <a:srgbClr val="B4C7E7"/>
                    </a:solidFill>
                  </a:tcPr>
                </a:tc>
                <a:tc>
                  <a:txBody>
                    <a:bodyPr/>
                    <a:lstStyle/>
                    <a:p>
                      <a:pPr algn="ctr"/>
                      <a:r>
                        <a:rPr lang="en-GB" sz="1200" b="1" i="1" dirty="0">
                          <a:latin typeface="Myriad Pro" panose="020B0503030403020204"/>
                        </a:rPr>
                        <a:t>9M 2018 (N’000)</a:t>
                      </a:r>
                    </a:p>
                  </a:txBody>
                  <a:tcPr anchor="ctr">
                    <a:solidFill>
                      <a:srgbClr val="B4C7E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i="1" dirty="0">
                          <a:latin typeface="Myriad Pro" panose="020B0503030403020204"/>
                        </a:rPr>
                        <a:t>% </a:t>
                      </a:r>
                      <a:r>
                        <a:rPr lang="el-GR" sz="1200" b="1" i="1" dirty="0">
                          <a:latin typeface="Times New Roman" panose="02020603050405020304" pitchFamily="18" charset="0"/>
                          <a:cs typeface="Times New Roman" panose="02020603050405020304" pitchFamily="18" charset="0"/>
                        </a:rPr>
                        <a:t>Δ</a:t>
                      </a:r>
                      <a:endParaRPr lang="en-GB" sz="1200" b="1" i="1" dirty="0">
                        <a:latin typeface="Myriad Pro" panose="020B0503030403020204"/>
                      </a:endParaRPr>
                    </a:p>
                  </a:txBody>
                  <a:tcPr anchor="ctr">
                    <a:solidFill>
                      <a:srgbClr val="B4C7E7"/>
                    </a:solidFill>
                  </a:tcPr>
                </a:tc>
                <a:extLst>
                  <a:ext uri="{0D108BD9-81ED-4DB2-BD59-A6C34878D82A}">
                    <a16:rowId xmlns:a16="http://schemas.microsoft.com/office/drawing/2014/main" val="10001"/>
                  </a:ext>
                </a:extLst>
              </a:tr>
              <a:tr h="370840">
                <a:tc>
                  <a:txBody>
                    <a:bodyPr/>
                    <a:lstStyle/>
                    <a:p>
                      <a:pPr algn="l"/>
                      <a:r>
                        <a:rPr lang="en-GB" sz="1200" b="1" dirty="0">
                          <a:latin typeface="Myriad Pro" panose="020B0503030403020204"/>
                        </a:rPr>
                        <a:t>Gross Earnings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17,181,695</a:t>
                      </a:r>
                      <a:endParaRPr lang="en-US" sz="1200" b="0" i="0" u="none" strike="noStrike" kern="1200" baseline="0" dirty="0">
                        <a:solidFill>
                          <a:schemeClr val="dk1"/>
                        </a:solidFill>
                        <a:highlight>
                          <a:srgbClr val="FFFF00"/>
                        </a:highlight>
                        <a:latin typeface="Myriad Pro" panose="020B0503030403020204"/>
                        <a:ea typeface="+mn-ea"/>
                        <a:cs typeface="+mn-cs"/>
                      </a:endParaRPr>
                    </a:p>
                  </a:txBody>
                  <a:tcPr anchor="ctr"/>
                </a:tc>
                <a:tc>
                  <a:txBody>
                    <a:bodyPr/>
                    <a:lstStyle/>
                    <a:p>
                      <a:pPr algn="ctr"/>
                      <a:r>
                        <a:rPr lang="en-GB" sz="1200" b="0" dirty="0">
                          <a:latin typeface="Myriad Pro" panose="020B0503030403020204"/>
                        </a:rPr>
                        <a:t>19,862,408</a:t>
                      </a:r>
                      <a:endParaRPr lang="en-GB" sz="1200" b="0" dirty="0">
                        <a:highlight>
                          <a:srgbClr val="FFFF00"/>
                        </a:highlight>
                        <a:latin typeface="Myriad Pro" panose="020B0503030403020204"/>
                      </a:endParaRPr>
                    </a:p>
                  </a:txBody>
                  <a:tcPr anchor="ctr"/>
                </a:tc>
                <a:tc>
                  <a:txBody>
                    <a:bodyPr/>
                    <a:lstStyle/>
                    <a:p>
                      <a:pPr algn="ctr"/>
                      <a:r>
                        <a:rPr lang="en-GB" sz="1200" b="1" dirty="0">
                          <a:solidFill>
                            <a:srgbClr val="00B050"/>
                          </a:solidFill>
                          <a:latin typeface="Myriad Pro" panose="020B0503030403020204"/>
                        </a:rPr>
                        <a:t>15.6%</a:t>
                      </a:r>
                    </a:p>
                  </a:txBody>
                  <a:tcPr anchor="ct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Myriad Pro" panose="020B0503030403020204"/>
                          <a:ea typeface="+mn-ea"/>
                          <a:cs typeface="+mn-cs"/>
                        </a:rPr>
                        <a:t>Lease Rental Income</a:t>
                      </a:r>
                    </a:p>
                  </a:txBody>
                  <a:tcPr anchor="ctr">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11,812,780 </a:t>
                      </a:r>
                    </a:p>
                  </a:txBody>
                  <a:tcPr anchor="ctr">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13,885,166 </a:t>
                      </a:r>
                    </a:p>
                  </a:txBody>
                  <a:tcPr anchor="ctr">
                    <a:solidFill>
                      <a:srgbClr val="B4C7E7"/>
                    </a:solidFill>
                  </a:tcPr>
                </a:tc>
                <a:tc>
                  <a:txBody>
                    <a:bodyPr/>
                    <a:lstStyle/>
                    <a:p>
                      <a:pPr algn="ctr"/>
                      <a:r>
                        <a:rPr lang="en-GB" sz="1200" b="1" dirty="0">
                          <a:solidFill>
                            <a:srgbClr val="00B050"/>
                          </a:solidFill>
                          <a:latin typeface="Myriad Pro" panose="020B0503030403020204"/>
                        </a:rPr>
                        <a:t>17.5%</a:t>
                      </a:r>
                    </a:p>
                  </a:txBody>
                  <a:tcPr anchor="ctr">
                    <a:solidFill>
                      <a:srgbClr val="B4C7E7"/>
                    </a:solidFill>
                  </a:tcPr>
                </a:tc>
                <a:extLst>
                  <a:ext uri="{0D108BD9-81ED-4DB2-BD59-A6C34878D82A}">
                    <a16:rowId xmlns:a16="http://schemas.microsoft.com/office/drawing/2014/main" val="10003"/>
                  </a:ext>
                </a:extLst>
              </a:tr>
              <a:tr h="370840">
                <a:tc>
                  <a:txBody>
                    <a:bodyPr/>
                    <a:lstStyle/>
                    <a:p>
                      <a:pPr algn="l"/>
                      <a:r>
                        <a:rPr lang="en-GB" sz="1200" dirty="0">
                          <a:latin typeface="Myriad Pro" panose="020B0503030403020204"/>
                        </a:rPr>
                        <a:t>Outsourcing Income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4,490,786 </a:t>
                      </a:r>
                      <a:r>
                        <a:rPr lang="en-GB" sz="1200" dirty="0">
                          <a:latin typeface="Myriad Pro" panose="020B0503030403020204"/>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4,957,371 </a:t>
                      </a:r>
                    </a:p>
                  </a:txBody>
                  <a:tcPr anchor="ctr"/>
                </a:tc>
                <a:tc>
                  <a:txBody>
                    <a:bodyPr/>
                    <a:lstStyle/>
                    <a:p>
                      <a:pPr algn="ctr"/>
                      <a:r>
                        <a:rPr lang="en-GB" sz="1200" b="1" dirty="0">
                          <a:solidFill>
                            <a:srgbClr val="00B050"/>
                          </a:solidFill>
                          <a:latin typeface="Myriad Pro" panose="020B0503030403020204"/>
                        </a:rPr>
                        <a:t>10.4%</a:t>
                      </a:r>
                    </a:p>
                  </a:txBody>
                  <a:tcPr anchor="ctr"/>
                </a:tc>
                <a:extLst>
                  <a:ext uri="{0D108BD9-81ED-4DB2-BD59-A6C34878D82A}">
                    <a16:rowId xmlns:a16="http://schemas.microsoft.com/office/drawing/2014/main" val="10004"/>
                  </a:ext>
                </a:extLst>
              </a:tr>
              <a:tr h="370840">
                <a:tc>
                  <a:txBody>
                    <a:bodyPr/>
                    <a:lstStyle/>
                    <a:p>
                      <a:pPr algn="l"/>
                      <a:r>
                        <a:rPr lang="en-GB" sz="1200" dirty="0">
                          <a:latin typeface="Myriad Pro" panose="020B0503030403020204"/>
                        </a:rPr>
                        <a:t>Lease Rental Expense </a:t>
                      </a:r>
                    </a:p>
                  </a:txBody>
                  <a:tcPr anchor="ctr">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(4,768,739) </a:t>
                      </a:r>
                    </a:p>
                  </a:txBody>
                  <a:tcPr anchor="ctr">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(6,338,634) </a:t>
                      </a:r>
                    </a:p>
                  </a:txBody>
                  <a:tcPr anchor="ctr">
                    <a:solidFill>
                      <a:srgbClr val="B4C7E7"/>
                    </a:solidFill>
                  </a:tcPr>
                </a:tc>
                <a:tc>
                  <a:txBody>
                    <a:bodyPr/>
                    <a:lstStyle/>
                    <a:p>
                      <a:pPr algn="ctr"/>
                      <a:r>
                        <a:rPr lang="en-GB" sz="1200" b="1" dirty="0">
                          <a:solidFill>
                            <a:srgbClr val="00B050"/>
                          </a:solidFill>
                          <a:latin typeface="Myriad Pro" panose="020B0503030403020204"/>
                        </a:rPr>
                        <a:t>32.9%</a:t>
                      </a:r>
                    </a:p>
                  </a:txBody>
                  <a:tcPr anchor="ctr">
                    <a:solidFill>
                      <a:srgbClr val="B4C7E7"/>
                    </a:solidFill>
                  </a:tcPr>
                </a:tc>
                <a:extLst>
                  <a:ext uri="{0D108BD9-81ED-4DB2-BD59-A6C34878D82A}">
                    <a16:rowId xmlns:a16="http://schemas.microsoft.com/office/drawing/2014/main" val="10005"/>
                  </a:ext>
                </a:extLst>
              </a:tr>
              <a:tr h="370840">
                <a:tc>
                  <a:txBody>
                    <a:bodyPr/>
                    <a:lstStyle/>
                    <a:p>
                      <a:pPr algn="l"/>
                      <a:r>
                        <a:rPr lang="en-GB" sz="1200" dirty="0">
                          <a:latin typeface="Myriad Pro" panose="020B0503030403020204"/>
                        </a:rPr>
                        <a:t>Indirect Operating Expenses*</a:t>
                      </a:r>
                    </a:p>
                  </a:txBody>
                  <a:tcPr anchor="ctr"/>
                </a:tc>
                <a:tc>
                  <a:txBody>
                    <a:bodyPr/>
                    <a:lstStyle/>
                    <a:p>
                      <a:pPr algn="ctr"/>
                      <a:r>
                        <a:rPr lang="en-GB" sz="1200" b="0" i="0" u="none" strike="noStrike" kern="1200" baseline="0" dirty="0">
                          <a:solidFill>
                            <a:schemeClr val="dk1"/>
                          </a:solidFill>
                          <a:latin typeface="Myriad Pro" panose="020B0503030403020204"/>
                          <a:ea typeface="+mn-ea"/>
                          <a:cs typeface="+mn-cs"/>
                        </a:rPr>
                        <a:t> (1,872,406) </a:t>
                      </a:r>
                    </a:p>
                  </a:txBody>
                  <a:tcPr anchor="ctr"/>
                </a:tc>
                <a:tc>
                  <a:txBody>
                    <a:bodyPr/>
                    <a:lstStyle/>
                    <a:p>
                      <a:pPr algn="ctr"/>
                      <a:r>
                        <a:rPr lang="en-GB" sz="1200" b="0" i="0" u="none" strike="noStrike" kern="1200" baseline="0" dirty="0">
                          <a:solidFill>
                            <a:schemeClr val="dk1"/>
                          </a:solidFill>
                          <a:latin typeface="Myriad Pro" panose="020B0503030403020204"/>
                          <a:ea typeface="+mn-ea"/>
                          <a:cs typeface="+mn-cs"/>
                        </a:rPr>
                        <a:t>(1,854,379)</a:t>
                      </a:r>
                    </a:p>
                  </a:txBody>
                  <a:tcPr anchor="ctr"/>
                </a:tc>
                <a:tc>
                  <a:txBody>
                    <a:bodyPr/>
                    <a:lstStyle/>
                    <a:p>
                      <a:pPr algn="ctr"/>
                      <a:r>
                        <a:rPr lang="en-GB" sz="1200" b="1" dirty="0">
                          <a:solidFill>
                            <a:srgbClr val="C00000"/>
                          </a:solidFill>
                          <a:latin typeface="Myriad Pro" panose="020B0503030403020204"/>
                        </a:rPr>
                        <a:t>-1.0%</a:t>
                      </a:r>
                    </a:p>
                  </a:txBody>
                  <a:tcPr anchor="ctr"/>
                </a:tc>
                <a:extLst>
                  <a:ext uri="{0D108BD9-81ED-4DB2-BD59-A6C34878D82A}">
                    <a16:rowId xmlns:a16="http://schemas.microsoft.com/office/drawing/2014/main" val="10006"/>
                  </a:ext>
                </a:extLst>
              </a:tr>
              <a:tr h="370840">
                <a:tc>
                  <a:txBody>
                    <a:bodyPr/>
                    <a:lstStyle/>
                    <a:p>
                      <a:pPr algn="l"/>
                      <a:r>
                        <a:rPr lang="en-GB" sz="1200" b="1" dirty="0">
                          <a:latin typeface="Myriad Pro" panose="020B0503030403020204"/>
                        </a:rPr>
                        <a:t>Net Operating Income </a:t>
                      </a:r>
                    </a:p>
                  </a:txBody>
                  <a:tcPr anchor="ctr">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5,227,338 </a:t>
                      </a:r>
                    </a:p>
                  </a:txBody>
                  <a:tcPr anchor="ctr">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5,676,626 </a:t>
                      </a:r>
                    </a:p>
                  </a:txBody>
                  <a:tcPr anchor="ctr">
                    <a:solidFill>
                      <a:srgbClr val="B4C7E7"/>
                    </a:solidFill>
                  </a:tcPr>
                </a:tc>
                <a:tc>
                  <a:txBody>
                    <a:bodyPr/>
                    <a:lstStyle/>
                    <a:p>
                      <a:pPr algn="ctr"/>
                      <a:r>
                        <a:rPr lang="en-GB" sz="1200" b="1" dirty="0">
                          <a:solidFill>
                            <a:srgbClr val="00B050"/>
                          </a:solidFill>
                          <a:latin typeface="Myriad Pro" panose="020B0503030403020204"/>
                        </a:rPr>
                        <a:t>8.6%</a:t>
                      </a:r>
                    </a:p>
                  </a:txBody>
                  <a:tcPr anchor="ctr">
                    <a:solidFill>
                      <a:srgbClr val="B4C7E7"/>
                    </a:solidFill>
                  </a:tcPr>
                </a:tc>
                <a:extLst>
                  <a:ext uri="{0D108BD9-81ED-4DB2-BD59-A6C34878D82A}">
                    <a16:rowId xmlns:a16="http://schemas.microsoft.com/office/drawing/2014/main" val="10007"/>
                  </a:ext>
                </a:extLst>
              </a:tr>
              <a:tr h="370840">
                <a:tc>
                  <a:txBody>
                    <a:bodyPr/>
                    <a:lstStyle/>
                    <a:p>
                      <a:pPr marL="0" algn="l" defTabSz="914400" rtl="0" eaLnBrk="1" latinLnBrk="0" hangingPunct="1"/>
                      <a:r>
                        <a:rPr lang="en-GB" sz="1200" b="1" kern="1200" dirty="0">
                          <a:solidFill>
                            <a:schemeClr val="dk1"/>
                          </a:solidFill>
                          <a:latin typeface="Myriad Pro" panose="020B0503030403020204"/>
                          <a:ea typeface="+mn-ea"/>
                          <a:cs typeface="+mn-cs"/>
                        </a:rPr>
                        <a:t>Profit/loss before tax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1,157,261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1,288,783</a:t>
                      </a:r>
                      <a:r>
                        <a:rPr lang="en-US" sz="1200" b="0" i="0" u="none" strike="noStrike" kern="1200" baseline="0" dirty="0">
                          <a:solidFill>
                            <a:schemeClr val="dk1"/>
                          </a:solidFill>
                          <a:highlight>
                            <a:srgbClr val="FFFF00"/>
                          </a:highlight>
                          <a:latin typeface="Myriad Pro" panose="020B0503030403020204"/>
                          <a:ea typeface="+mn-ea"/>
                          <a:cs typeface="+mn-cs"/>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00B050"/>
                          </a:solidFill>
                          <a:latin typeface="Myriad Pro" panose="020B0503030403020204"/>
                          <a:ea typeface="+mn-ea"/>
                          <a:cs typeface="+mn-cs"/>
                        </a:rPr>
                        <a:t>11.4%</a:t>
                      </a:r>
                    </a:p>
                  </a:txBody>
                  <a:tcPr anchor="ctr"/>
                </a:tc>
                <a:extLst>
                  <a:ext uri="{0D108BD9-81ED-4DB2-BD59-A6C34878D82A}">
                    <a16:rowId xmlns:a16="http://schemas.microsoft.com/office/drawing/2014/main" val="10008"/>
                  </a:ext>
                </a:extLst>
              </a:tr>
              <a:tr h="370840">
                <a:tc>
                  <a:txBody>
                    <a:bodyPr/>
                    <a:lstStyle/>
                    <a:p>
                      <a:pPr marL="0" algn="l" defTabSz="914400" rtl="0" eaLnBrk="1" latinLnBrk="0" hangingPunct="1"/>
                      <a:r>
                        <a:rPr lang="en-GB" sz="1200" b="1" kern="1200" dirty="0">
                          <a:solidFill>
                            <a:schemeClr val="dk1"/>
                          </a:solidFill>
                          <a:latin typeface="Myriad Pro" panose="020B0503030403020204"/>
                          <a:ea typeface="+mn-ea"/>
                          <a:cs typeface="+mn-cs"/>
                        </a:rPr>
                        <a:t>Profit/loss after tax</a:t>
                      </a:r>
                    </a:p>
                  </a:txBody>
                  <a:tcPr anchor="ctr">
                    <a:solidFill>
                      <a:srgbClr val="B4C8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950,023</a:t>
                      </a:r>
                      <a:r>
                        <a:rPr lang="en-US" sz="1200" b="0" i="0" u="none" strike="noStrike" kern="1200" baseline="0" dirty="0">
                          <a:solidFill>
                            <a:schemeClr val="dk1"/>
                          </a:solidFill>
                          <a:highlight>
                            <a:srgbClr val="FFFF00"/>
                          </a:highlight>
                          <a:latin typeface="Myriad Pro" panose="020B0503030403020204"/>
                          <a:ea typeface="+mn-ea"/>
                          <a:cs typeface="+mn-cs"/>
                        </a:rPr>
                        <a:t> </a:t>
                      </a:r>
                    </a:p>
                  </a:txBody>
                  <a:tcPr anchor="ctr">
                    <a:solidFill>
                      <a:srgbClr val="B4C8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yriad Pro" panose="020B0503030403020204"/>
                          <a:ea typeface="+mn-ea"/>
                          <a:cs typeface="+mn-cs"/>
                        </a:rPr>
                        <a:t>1,187,670</a:t>
                      </a:r>
                      <a:r>
                        <a:rPr lang="en-US" sz="1200" b="0" i="0" u="none" strike="noStrike" kern="1200" baseline="0" dirty="0">
                          <a:solidFill>
                            <a:schemeClr val="dk1"/>
                          </a:solidFill>
                          <a:highlight>
                            <a:srgbClr val="FFFF00"/>
                          </a:highlight>
                          <a:latin typeface="Myriad Pro" panose="020B0503030403020204"/>
                          <a:ea typeface="+mn-ea"/>
                          <a:cs typeface="+mn-cs"/>
                        </a:rPr>
                        <a:t> </a:t>
                      </a:r>
                    </a:p>
                  </a:txBody>
                  <a:tcPr anchor="ctr">
                    <a:solidFill>
                      <a:srgbClr val="B4C8E8"/>
                    </a:solidFill>
                  </a:tcPr>
                </a:tc>
                <a:tc>
                  <a:txBody>
                    <a:bodyPr/>
                    <a:lstStyle/>
                    <a:p>
                      <a:pPr marL="0" algn="ctr" defTabSz="914400" rtl="0" eaLnBrk="1" latinLnBrk="0" hangingPunct="1"/>
                      <a:r>
                        <a:rPr lang="en-GB" sz="1200" b="1" kern="1200" dirty="0">
                          <a:solidFill>
                            <a:srgbClr val="00B050"/>
                          </a:solidFill>
                          <a:latin typeface="Myriad Pro" panose="020B0503030403020204"/>
                          <a:ea typeface="+mn-ea"/>
                          <a:cs typeface="+mn-cs"/>
                        </a:rPr>
                        <a:t>25.0%</a:t>
                      </a:r>
                    </a:p>
                  </a:txBody>
                  <a:tcPr anchor="ctr">
                    <a:solidFill>
                      <a:srgbClr val="B4C8E8"/>
                    </a:solidFill>
                  </a:tcPr>
                </a:tc>
                <a:extLst>
                  <a:ext uri="{0D108BD9-81ED-4DB2-BD59-A6C34878D82A}">
                    <a16:rowId xmlns:a16="http://schemas.microsoft.com/office/drawing/2014/main" val="10009"/>
                  </a:ext>
                </a:extLst>
              </a:tr>
            </a:tbl>
          </a:graphicData>
        </a:graphic>
      </p:graphicFrame>
      <p:sp>
        <p:nvSpPr>
          <p:cNvPr id="5" name="Text Placeholder 4"/>
          <p:cNvSpPr>
            <a:spLocks noGrp="1"/>
          </p:cNvSpPr>
          <p:nvPr>
            <p:ph type="body" sz="quarter" idx="15"/>
          </p:nvPr>
        </p:nvSpPr>
        <p:spPr/>
        <p:txBody>
          <a:bodyPr/>
          <a:lstStyle/>
          <a:p>
            <a:r>
              <a:rPr lang="en-GB" sz="800" i="1" dirty="0">
                <a:solidFill>
                  <a:srgbClr val="001F5F"/>
                </a:solidFill>
                <a:latin typeface="Myriad Pro" panose="020B0503030403020204"/>
              </a:rPr>
              <a:t>*Normalised to exclude FX loss</a:t>
            </a:r>
          </a:p>
        </p:txBody>
      </p:sp>
      <p:sp>
        <p:nvSpPr>
          <p:cNvPr id="6" name="Title 5"/>
          <p:cNvSpPr>
            <a:spLocks noGrp="1"/>
          </p:cNvSpPr>
          <p:nvPr>
            <p:ph type="title"/>
          </p:nvPr>
        </p:nvSpPr>
        <p:spPr>
          <a:xfrm>
            <a:off x="1858754" y="486000"/>
            <a:ext cx="9543600" cy="717951"/>
          </a:xfrm>
        </p:spPr>
        <p:txBody>
          <a:bodyPr>
            <a:noAutofit/>
          </a:bodyPr>
          <a:lstStyle/>
          <a:p>
            <a:r>
              <a:rPr lang="en-US" spc="30" dirty="0">
                <a:solidFill>
                  <a:srgbClr val="001F5F"/>
                </a:solidFill>
                <a:latin typeface="Myriad Pro" panose="020B0503030403020204"/>
                <a:cs typeface="Eras Light ITC"/>
              </a:rPr>
              <a:t>Demand for the Fleet and Marine Services drive top </a:t>
            </a:r>
            <a:r>
              <a:rPr lang="en-US" spc="30" dirty="0">
                <a:solidFill>
                  <a:srgbClr val="001F5F"/>
                </a:solidFill>
                <a:cs typeface="Eras Light ITC"/>
              </a:rPr>
              <a:t>l</a:t>
            </a:r>
            <a:r>
              <a:rPr lang="en-US" spc="30" dirty="0">
                <a:solidFill>
                  <a:srgbClr val="001F5F"/>
                </a:solidFill>
                <a:latin typeface="Myriad Pro" panose="020B0503030403020204"/>
                <a:cs typeface="Eras Light ITC"/>
              </a:rPr>
              <a:t>ine growth </a:t>
            </a:r>
            <a:endParaRPr lang="en-US" dirty="0"/>
          </a:p>
        </p:txBody>
      </p:sp>
      <p:sp>
        <p:nvSpPr>
          <p:cNvPr id="8" name="Content Placeholder 1">
            <a:extLst>
              <a:ext uri="{FF2B5EF4-FFF2-40B4-BE49-F238E27FC236}">
                <a16:creationId xmlns:a16="http://schemas.microsoft.com/office/drawing/2014/main" id="{72A31684-B944-456D-A91E-200B90303ADB}"/>
              </a:ext>
            </a:extLst>
          </p:cNvPr>
          <p:cNvSpPr txBox="1">
            <a:spLocks/>
          </p:cNvSpPr>
          <p:nvPr/>
        </p:nvSpPr>
        <p:spPr>
          <a:xfrm>
            <a:off x="8476963" y="1473718"/>
            <a:ext cx="2630775" cy="42686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r>
              <a:rPr lang="en-GB" sz="1100" dirty="0">
                <a:latin typeface="Myriad Pro" panose="020B0503030403020204"/>
              </a:rPr>
              <a:t>Gross earnings increased by 15.6% to N19.9 billion from N17.2 billion in 9M 17 driven by the growth in lease rental income (+17.5% y-o-y), on the back of volume increase in the fleet and marine business</a:t>
            </a:r>
            <a:endParaRPr lang="en-US" sz="1100" dirty="0">
              <a:latin typeface="Myriad Pro" panose="020B0503030403020204"/>
            </a:endParaRPr>
          </a:p>
          <a:p>
            <a:pPr marL="171450" indent="-171450"/>
            <a:r>
              <a:rPr lang="en-GB" sz="1100" dirty="0">
                <a:latin typeface="Myriad Pro" panose="020B0503030403020204"/>
              </a:rPr>
              <a:t>Rise in revenue from the fleet and personnel businesses mainly due to the expansion in existing and new contracts following continuous demand for our services</a:t>
            </a:r>
            <a:endParaRPr lang="en-US" sz="1100" dirty="0">
              <a:latin typeface="Myriad Pro" panose="020B0503030403020204"/>
            </a:endParaRPr>
          </a:p>
          <a:p>
            <a:pPr marL="171450" indent="-171450"/>
            <a:r>
              <a:rPr lang="en-GB" sz="1100" dirty="0">
                <a:latin typeface="Myriad Pro" panose="020B0503030403020204"/>
              </a:rPr>
              <a:t>Net operating income increased by 8.6% as a result of improvements in all segments</a:t>
            </a:r>
            <a:endParaRPr lang="en-US" sz="1100" dirty="0">
              <a:latin typeface="Myriad Pro" panose="020B0503030403020204"/>
            </a:endParaRPr>
          </a:p>
          <a:p>
            <a:pPr marL="171450" indent="-171450"/>
            <a:r>
              <a:rPr lang="en-US" sz="1100" dirty="0">
                <a:latin typeface="Myriad Pro" panose="020B0503030403020204"/>
              </a:rPr>
              <a:t>9M 2018 profit after tax increased by 25% y-o-y </a:t>
            </a:r>
            <a:r>
              <a:rPr lang="en-GB" sz="1100" dirty="0">
                <a:latin typeface="Myriad Pro" panose="020B0503030403020204"/>
              </a:rPr>
              <a:t>on the back of increased efficiency from all the business units as well as improvement in capacity utilisation of both marine and non-marine assets</a:t>
            </a:r>
            <a:endParaRPr lang="en-US" sz="1100" dirty="0">
              <a:latin typeface="Myriad Pro" panose="020B0503030403020204"/>
            </a:endParaRPr>
          </a:p>
        </p:txBody>
      </p:sp>
    </p:spTree>
    <p:extLst>
      <p:ext uri="{BB962C8B-B14F-4D97-AF65-F5344CB8AC3E}">
        <p14:creationId xmlns:p14="http://schemas.microsoft.com/office/powerpoint/2010/main" val="935203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7384CC-95F6-4F36-8FFE-A93EAC03B19E}"/>
              </a:ext>
            </a:extLst>
          </p:cNvPr>
          <p:cNvSpPr>
            <a:spLocks noGrp="1"/>
          </p:cNvSpPr>
          <p:nvPr>
            <p:ph type="body" sz="quarter" idx="13"/>
          </p:nvPr>
        </p:nvSpPr>
        <p:spPr/>
        <p:txBody>
          <a:bodyPr/>
          <a:lstStyle/>
          <a:p>
            <a:endParaRPr lang="en-GB"/>
          </a:p>
        </p:txBody>
      </p:sp>
      <p:sp>
        <p:nvSpPr>
          <p:cNvPr id="6" name="Slide Number Placeholder 5">
            <a:extLst>
              <a:ext uri="{FF2B5EF4-FFF2-40B4-BE49-F238E27FC236}">
                <a16:creationId xmlns:a16="http://schemas.microsoft.com/office/drawing/2014/main" id="{1E73CE1B-DF16-47E8-AA09-ABA7C7F7F273}"/>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24</a:t>
            </a:fld>
            <a:endParaRPr lang="en-US" dirty="0"/>
          </a:p>
        </p:txBody>
      </p:sp>
      <p:sp>
        <p:nvSpPr>
          <p:cNvPr id="7" name="Title 6">
            <a:extLst>
              <a:ext uri="{FF2B5EF4-FFF2-40B4-BE49-F238E27FC236}">
                <a16:creationId xmlns:a16="http://schemas.microsoft.com/office/drawing/2014/main" id="{475C91A3-E29D-476D-A221-C63CA112CF58}"/>
              </a:ext>
            </a:extLst>
          </p:cNvPr>
          <p:cNvSpPr>
            <a:spLocks noGrp="1"/>
          </p:cNvSpPr>
          <p:nvPr>
            <p:ph type="title"/>
          </p:nvPr>
        </p:nvSpPr>
        <p:spPr>
          <a:xfrm>
            <a:off x="1858754" y="486000"/>
            <a:ext cx="9543600" cy="717951"/>
          </a:xfrm>
        </p:spPr>
        <p:txBody>
          <a:bodyPr>
            <a:noAutofit/>
          </a:bodyPr>
          <a:lstStyle/>
          <a:p>
            <a:r>
              <a:rPr lang="en-US" dirty="0"/>
              <a:t>Improving performance </a:t>
            </a:r>
            <a:r>
              <a:rPr lang="en-GB" dirty="0"/>
              <a:t>despite the challenging operating environment</a:t>
            </a:r>
          </a:p>
        </p:txBody>
      </p:sp>
      <p:graphicFrame>
        <p:nvGraphicFramePr>
          <p:cNvPr id="9" name="Chart 8">
            <a:extLst>
              <a:ext uri="{FF2B5EF4-FFF2-40B4-BE49-F238E27FC236}">
                <a16:creationId xmlns:a16="http://schemas.microsoft.com/office/drawing/2014/main" id="{4CC180E7-3D30-4678-95F4-01B2BA8E87F4}"/>
              </a:ext>
            </a:extLst>
          </p:cNvPr>
          <p:cNvGraphicFramePr/>
          <p:nvPr>
            <p:extLst>
              <p:ext uri="{D42A27DB-BD31-4B8C-83A1-F6EECF244321}">
                <p14:modId xmlns:p14="http://schemas.microsoft.com/office/powerpoint/2010/main" val="1057547274"/>
              </p:ext>
            </p:extLst>
          </p:nvPr>
        </p:nvGraphicFramePr>
        <p:xfrm>
          <a:off x="1883850" y="1553447"/>
          <a:ext cx="8853020" cy="2478820"/>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887E5BFC-CA3D-480B-B701-EC16F10948C8}"/>
              </a:ext>
            </a:extLst>
          </p:cNvPr>
          <p:cNvGrpSpPr/>
          <p:nvPr/>
        </p:nvGrpSpPr>
        <p:grpSpPr>
          <a:xfrm>
            <a:off x="3074272" y="2697723"/>
            <a:ext cx="3993483" cy="367442"/>
            <a:chOff x="2640564" y="2485884"/>
            <a:chExt cx="4488352" cy="367442"/>
          </a:xfrm>
        </p:grpSpPr>
        <p:cxnSp>
          <p:nvCxnSpPr>
            <p:cNvPr id="11" name="Straight Connector 10">
              <a:extLst>
                <a:ext uri="{FF2B5EF4-FFF2-40B4-BE49-F238E27FC236}">
                  <a16:creationId xmlns:a16="http://schemas.microsoft.com/office/drawing/2014/main" id="{78DC9C1F-7371-4352-BC31-05086A40BC24}"/>
                </a:ext>
              </a:extLst>
            </p:cNvPr>
            <p:cNvCxnSpPr>
              <a:cxnSpLocks/>
            </p:cNvCxnSpPr>
            <p:nvPr/>
          </p:nvCxnSpPr>
          <p:spPr>
            <a:xfrm>
              <a:off x="2640564" y="2485884"/>
              <a:ext cx="4488352"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732BDF-8AAC-463A-8BD5-E42B5D25FF4A}"/>
                </a:ext>
              </a:extLst>
            </p:cNvPr>
            <p:cNvCxnSpPr>
              <a:cxnSpLocks/>
            </p:cNvCxnSpPr>
            <p:nvPr/>
          </p:nvCxnSpPr>
          <p:spPr>
            <a:xfrm>
              <a:off x="2649894" y="2485884"/>
              <a:ext cx="0" cy="367442"/>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15532F-0473-40BC-A905-9CBBD6456D27}"/>
                </a:ext>
              </a:extLst>
            </p:cNvPr>
            <p:cNvCxnSpPr>
              <a:cxnSpLocks/>
            </p:cNvCxnSpPr>
            <p:nvPr/>
          </p:nvCxnSpPr>
          <p:spPr>
            <a:xfrm>
              <a:off x="7120581" y="2490292"/>
              <a:ext cx="0" cy="291598"/>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DC25ED1-981D-47A4-9735-E5A531F671F7}"/>
              </a:ext>
            </a:extLst>
          </p:cNvPr>
          <p:cNvSpPr/>
          <p:nvPr/>
        </p:nvSpPr>
        <p:spPr>
          <a:xfrm>
            <a:off x="1921617" y="1264999"/>
            <a:ext cx="2305311"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Gross Earnings (N, billions)</a:t>
            </a:r>
            <a:endParaRPr lang="en-US" sz="1200" b="1" dirty="0">
              <a:latin typeface="Myriad Pro" panose="020B0503030403020204"/>
            </a:endParaRPr>
          </a:p>
        </p:txBody>
      </p:sp>
      <p:sp>
        <p:nvSpPr>
          <p:cNvPr id="15" name="Rectangle 14">
            <a:extLst>
              <a:ext uri="{FF2B5EF4-FFF2-40B4-BE49-F238E27FC236}">
                <a16:creationId xmlns:a16="http://schemas.microsoft.com/office/drawing/2014/main" id="{EA29FE91-723E-4945-91F4-DC23AAEC2BE3}"/>
              </a:ext>
            </a:extLst>
          </p:cNvPr>
          <p:cNvSpPr/>
          <p:nvPr/>
        </p:nvSpPr>
        <p:spPr>
          <a:xfrm>
            <a:off x="1877600" y="4290901"/>
            <a:ext cx="8894636" cy="1585049"/>
          </a:xfrm>
          <a:prstGeom prst="rect">
            <a:avLst/>
          </a:prstGeom>
        </p:spPr>
        <p:txBody>
          <a:bodyPr wrap="square">
            <a:spAutoFit/>
          </a:bodyPr>
          <a:lstStyle/>
          <a:p>
            <a:pPr lvl="1"/>
            <a:r>
              <a:rPr lang="en-US" sz="1100" dirty="0">
                <a:solidFill>
                  <a:srgbClr val="001F5F"/>
                </a:solidFill>
                <a:latin typeface="Myriad Pro" panose="020B0503030403020204"/>
              </a:rPr>
              <a:t>Gross earnings increased by 15.6% from N17.2bn in 9M17 to N19.9bn in 9M18 driven by :</a:t>
            </a:r>
          </a:p>
          <a:p>
            <a:pPr marL="171450" indent="-171450">
              <a:buFont typeface="Arial" panose="020B0604020202020204" pitchFamily="34" charset="0"/>
              <a:buChar char="•"/>
            </a:pPr>
            <a:endParaRPr lang="en-US" sz="1100" dirty="0">
              <a:solidFill>
                <a:srgbClr val="001F5F"/>
              </a:solidFill>
              <a:latin typeface="Myriad Pro" panose="020B0503030403020204"/>
            </a:endParaRPr>
          </a:p>
          <a:p>
            <a:pPr marL="628650" lvl="1" indent="-171450">
              <a:buFont typeface="Arial" panose="020B0604020202020204" pitchFamily="34" charset="0"/>
              <a:buChar char="•"/>
            </a:pPr>
            <a:r>
              <a:rPr lang="en-US" sz="1100" dirty="0">
                <a:solidFill>
                  <a:srgbClr val="001F5F"/>
                </a:solidFill>
                <a:latin typeface="Myriad Pro" panose="020B0503030403020204"/>
              </a:rPr>
              <a:t>The growth in lease rental income (+17.5%), representing 70% of the total gross earnings for the nine months period, on the back of volume increase in the fleet and marine business</a:t>
            </a:r>
          </a:p>
          <a:p>
            <a:pPr marL="628650" lvl="1" indent="-171450">
              <a:buFont typeface="Arial" panose="020B0604020202020204" pitchFamily="34" charset="0"/>
              <a:buChar char="•"/>
            </a:pPr>
            <a:r>
              <a:rPr lang="en-US" sz="1100" dirty="0">
                <a:solidFill>
                  <a:srgbClr val="001F5F"/>
                </a:solidFill>
                <a:latin typeface="Myriad Pro" panose="020B0503030403020204"/>
              </a:rPr>
              <a:t>Increase in personnel outsourcing earnings by 10.4% to N5.0 billion in Sept 2018 (9M 2017: N4.5 billion) due to expansion in existing and new contracts following continuous demand for our services.</a:t>
            </a:r>
          </a:p>
          <a:p>
            <a:pPr marL="628650" lvl="1" indent="-171450">
              <a:buFont typeface="Arial" panose="020B0604020202020204" pitchFamily="34" charset="0"/>
              <a:buChar char="•"/>
            </a:pPr>
            <a:r>
              <a:rPr lang="en-US" sz="1100" dirty="0">
                <a:solidFill>
                  <a:srgbClr val="001F5F"/>
                </a:solidFill>
                <a:latin typeface="Myriad Pro" panose="020B0503030403020204"/>
              </a:rPr>
              <a:t>Increase in tracking income by 7.0% to N0.18 billion in 9M 2018 (9M 2017: ₦0.16 billion) due to  ongoing business restructuring activities</a:t>
            </a:r>
          </a:p>
          <a:p>
            <a:pPr marL="628650" lvl="1" indent="-171450">
              <a:buFont typeface="Arial" panose="020B0604020202020204" pitchFamily="34" charset="0"/>
              <a:buChar char="•"/>
            </a:pPr>
            <a:r>
              <a:rPr lang="en-US" sz="1100" dirty="0">
                <a:solidFill>
                  <a:srgbClr val="001F5F"/>
                </a:solidFill>
                <a:latin typeface="Myriad Pro" panose="020B0503030403020204"/>
              </a:rPr>
              <a:t>Growth in other income as a result of increased interest income and share of profit from marine joint venture.</a:t>
            </a:r>
          </a:p>
          <a:p>
            <a:endParaRPr lang="en-US" sz="900" spc="50" dirty="0">
              <a:solidFill>
                <a:srgbClr val="001F5F"/>
              </a:solidFill>
              <a:latin typeface="Myriad Pro" panose="020B0503030403020204"/>
            </a:endParaRPr>
          </a:p>
        </p:txBody>
      </p:sp>
      <p:sp>
        <p:nvSpPr>
          <p:cNvPr id="16" name="TextBox 15">
            <a:extLst>
              <a:ext uri="{FF2B5EF4-FFF2-40B4-BE49-F238E27FC236}">
                <a16:creationId xmlns:a16="http://schemas.microsoft.com/office/drawing/2014/main" id="{341D11E2-F8AC-4151-BFC1-C3E3442075F1}"/>
              </a:ext>
            </a:extLst>
          </p:cNvPr>
          <p:cNvSpPr txBox="1"/>
          <p:nvPr/>
        </p:nvSpPr>
        <p:spPr>
          <a:xfrm>
            <a:off x="4518799" y="2515858"/>
            <a:ext cx="796665"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+25.7%</a:t>
            </a:r>
          </a:p>
        </p:txBody>
      </p:sp>
      <p:grpSp>
        <p:nvGrpSpPr>
          <p:cNvPr id="17" name="Group 16">
            <a:extLst>
              <a:ext uri="{FF2B5EF4-FFF2-40B4-BE49-F238E27FC236}">
                <a16:creationId xmlns:a16="http://schemas.microsoft.com/office/drawing/2014/main" id="{F5C4A3C7-4FB5-4A74-A761-5407504F3995}"/>
              </a:ext>
            </a:extLst>
          </p:cNvPr>
          <p:cNvGrpSpPr/>
          <p:nvPr/>
        </p:nvGrpSpPr>
        <p:grpSpPr>
          <a:xfrm>
            <a:off x="9042231" y="1710058"/>
            <a:ext cx="1028699" cy="558845"/>
            <a:chOff x="8702211" y="1323733"/>
            <a:chExt cx="1253447" cy="247484"/>
          </a:xfrm>
        </p:grpSpPr>
        <p:cxnSp>
          <p:nvCxnSpPr>
            <p:cNvPr id="18" name="Straight Connector 17">
              <a:extLst>
                <a:ext uri="{FF2B5EF4-FFF2-40B4-BE49-F238E27FC236}">
                  <a16:creationId xmlns:a16="http://schemas.microsoft.com/office/drawing/2014/main" id="{DC8A03BB-BD79-44CD-8B4E-B41CDBCF8FAC}"/>
                </a:ext>
              </a:extLst>
            </p:cNvPr>
            <p:cNvCxnSpPr>
              <a:cxnSpLocks/>
            </p:cNvCxnSpPr>
            <p:nvPr/>
          </p:nvCxnSpPr>
          <p:spPr>
            <a:xfrm>
              <a:off x="9952888" y="1324266"/>
              <a:ext cx="0" cy="13191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55692-9D12-4E8C-9CAD-CD79817ABF7C}"/>
                </a:ext>
              </a:extLst>
            </p:cNvPr>
            <p:cNvCxnSpPr>
              <a:cxnSpLocks/>
            </p:cNvCxnSpPr>
            <p:nvPr/>
          </p:nvCxnSpPr>
          <p:spPr>
            <a:xfrm>
              <a:off x="8702211" y="1323733"/>
              <a:ext cx="1253447"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3FC63D-FFFB-4274-B295-0AA0D95443C2}"/>
                </a:ext>
              </a:extLst>
            </p:cNvPr>
            <p:cNvCxnSpPr>
              <a:cxnSpLocks/>
            </p:cNvCxnSpPr>
            <p:nvPr/>
          </p:nvCxnSpPr>
          <p:spPr>
            <a:xfrm>
              <a:off x="8704817" y="1323733"/>
              <a:ext cx="0" cy="247484"/>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A524FA3-07EE-4B10-BC13-57E3E13A1FC7}"/>
              </a:ext>
            </a:extLst>
          </p:cNvPr>
          <p:cNvSpPr txBox="1"/>
          <p:nvPr/>
        </p:nvSpPr>
        <p:spPr>
          <a:xfrm>
            <a:off x="9124683" y="1571558"/>
            <a:ext cx="863794"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+15.6%</a:t>
            </a:r>
          </a:p>
        </p:txBody>
      </p:sp>
    </p:spTree>
    <p:extLst>
      <p:ext uri="{BB962C8B-B14F-4D97-AF65-F5344CB8AC3E}">
        <p14:creationId xmlns:p14="http://schemas.microsoft.com/office/powerpoint/2010/main" val="1929819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494EEC-31CF-4677-8FDC-534FCB180D08}"/>
              </a:ext>
            </a:extLst>
          </p:cNvPr>
          <p:cNvSpPr>
            <a:spLocks noGrp="1"/>
          </p:cNvSpPr>
          <p:nvPr>
            <p:ph type="body" sz="quarter" idx="13"/>
          </p:nvPr>
        </p:nvSpPr>
        <p:spPr/>
        <p:txBody>
          <a:bodyPr/>
          <a:lstStyle/>
          <a:p>
            <a:r>
              <a:rPr lang="en-GB" dirty="0"/>
              <a:t>*Excluding FX loss</a:t>
            </a:r>
          </a:p>
        </p:txBody>
      </p:sp>
      <p:sp>
        <p:nvSpPr>
          <p:cNvPr id="6" name="Slide Number Placeholder 5">
            <a:extLst>
              <a:ext uri="{FF2B5EF4-FFF2-40B4-BE49-F238E27FC236}">
                <a16:creationId xmlns:a16="http://schemas.microsoft.com/office/drawing/2014/main" id="{13AB7DC4-C2F9-463A-85D0-5A43D3D84AF2}"/>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25</a:t>
            </a:fld>
            <a:endParaRPr lang="en-US" dirty="0"/>
          </a:p>
        </p:txBody>
      </p:sp>
      <p:sp>
        <p:nvSpPr>
          <p:cNvPr id="5" name="Title 4">
            <a:extLst>
              <a:ext uri="{FF2B5EF4-FFF2-40B4-BE49-F238E27FC236}">
                <a16:creationId xmlns:a16="http://schemas.microsoft.com/office/drawing/2014/main" id="{6A2B0F20-D7E7-4715-8372-063BD6DD66DF}"/>
              </a:ext>
            </a:extLst>
          </p:cNvPr>
          <p:cNvSpPr>
            <a:spLocks noGrp="1"/>
          </p:cNvSpPr>
          <p:nvPr>
            <p:ph type="title"/>
          </p:nvPr>
        </p:nvSpPr>
        <p:spPr>
          <a:xfrm>
            <a:off x="1858753" y="484505"/>
            <a:ext cx="9543600" cy="717951"/>
          </a:xfrm>
        </p:spPr>
        <p:txBody>
          <a:bodyPr>
            <a:normAutofit/>
          </a:bodyPr>
          <a:lstStyle/>
          <a:p>
            <a:r>
              <a:rPr lang="en-US" dirty="0"/>
              <a:t>Notable improvement in operational efficiency across the Group</a:t>
            </a:r>
            <a:endParaRPr lang="en-GB" dirty="0"/>
          </a:p>
        </p:txBody>
      </p:sp>
      <p:sp>
        <p:nvSpPr>
          <p:cNvPr id="8" name="Rectangle 7">
            <a:extLst>
              <a:ext uri="{FF2B5EF4-FFF2-40B4-BE49-F238E27FC236}">
                <a16:creationId xmlns:a16="http://schemas.microsoft.com/office/drawing/2014/main" id="{657E6FC3-5CA2-4090-8C54-07FCF7C97D3D}"/>
              </a:ext>
            </a:extLst>
          </p:cNvPr>
          <p:cNvSpPr/>
          <p:nvPr/>
        </p:nvSpPr>
        <p:spPr>
          <a:xfrm>
            <a:off x="1922400" y="1263600"/>
            <a:ext cx="3479863"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Indirect Operating Expenses* (N, millions)</a:t>
            </a:r>
            <a:endParaRPr lang="en-US" sz="1200" b="1" dirty="0">
              <a:latin typeface="Myriad Pro" panose="020B0503030403020204"/>
            </a:endParaRPr>
          </a:p>
        </p:txBody>
      </p:sp>
      <p:graphicFrame>
        <p:nvGraphicFramePr>
          <p:cNvPr id="9" name="Chart 8">
            <a:extLst>
              <a:ext uri="{FF2B5EF4-FFF2-40B4-BE49-F238E27FC236}">
                <a16:creationId xmlns:a16="http://schemas.microsoft.com/office/drawing/2014/main" id="{E672E94D-BADF-4072-8B47-7EF82EB4A204}"/>
              </a:ext>
            </a:extLst>
          </p:cNvPr>
          <p:cNvGraphicFramePr/>
          <p:nvPr>
            <p:extLst>
              <p:ext uri="{D42A27DB-BD31-4B8C-83A1-F6EECF244321}">
                <p14:modId xmlns:p14="http://schemas.microsoft.com/office/powerpoint/2010/main" val="758817876"/>
              </p:ext>
            </p:extLst>
          </p:nvPr>
        </p:nvGraphicFramePr>
        <p:xfrm>
          <a:off x="1918472" y="1633423"/>
          <a:ext cx="8961907" cy="2485958"/>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84E4B9D-8B73-41B3-A61D-F8D1E58BFD60}"/>
              </a:ext>
            </a:extLst>
          </p:cNvPr>
          <p:cNvSpPr/>
          <p:nvPr/>
        </p:nvSpPr>
        <p:spPr>
          <a:xfrm>
            <a:off x="1887760" y="4143329"/>
            <a:ext cx="8859270" cy="1415772"/>
          </a:xfrm>
          <a:prstGeom prst="rect">
            <a:avLst/>
          </a:prstGeom>
        </p:spPr>
        <p:txBody>
          <a:bodyPr wrap="square">
            <a:spAutoFit/>
          </a:bodyPr>
          <a:lstStyle/>
          <a:p>
            <a:endParaRPr lang="en-GB" sz="1100" dirty="0">
              <a:latin typeface="Myriad Pro" panose="020B0503030403020204"/>
            </a:endParaRPr>
          </a:p>
          <a:p>
            <a:pPr marL="171450" indent="-171450">
              <a:buFont typeface="Arial" panose="020B0604020202020204" pitchFamily="34" charset="0"/>
              <a:buChar char="•"/>
            </a:pPr>
            <a:r>
              <a:rPr lang="en-US" sz="1100" dirty="0">
                <a:latin typeface="Myriad Pro" panose="020B0503030403020204"/>
              </a:rPr>
              <a:t>Operating expenses (excluding FX loss) dropped by 31.5% y-o-y in 9M 2018 as a results of efficiency in maintenance and fueling cost of  our fleet.</a:t>
            </a:r>
            <a:endParaRPr lang="en-US" sz="1100" dirty="0">
              <a:highlight>
                <a:srgbClr val="FFFF00"/>
              </a:highlight>
              <a:latin typeface="Myriad Pro" panose="020B0503030403020204"/>
            </a:endParaRPr>
          </a:p>
          <a:p>
            <a:endParaRPr lang="en-US" sz="1100" dirty="0">
              <a:highlight>
                <a:srgbClr val="FFFF00"/>
              </a:highlight>
              <a:latin typeface="Myriad Pro" panose="020B0503030403020204"/>
            </a:endParaRPr>
          </a:p>
          <a:p>
            <a:pPr marL="171450" indent="-171450">
              <a:buFont typeface="Arial" panose="020B0604020202020204" pitchFamily="34" charset="0"/>
              <a:buChar char="•"/>
            </a:pPr>
            <a:r>
              <a:rPr lang="en-US" sz="1100" dirty="0">
                <a:latin typeface="Myriad Pro" panose="020B0503030403020204"/>
              </a:rPr>
              <a:t>In Q3 2018, indirect operating expenses were down by 23.9%, driven by the decline in impairment charge, efficiency in fuel and maintenance cost and personnel re-organization.</a:t>
            </a:r>
          </a:p>
          <a:p>
            <a:endParaRPr lang="en-US" sz="1100" dirty="0">
              <a:latin typeface="Myriad Pro" panose="020B0503030403020204"/>
            </a:endParaRPr>
          </a:p>
          <a:p>
            <a:pPr marL="171450" indent="-171450">
              <a:buFont typeface="Arial" panose="020B0604020202020204" pitchFamily="34" charset="0"/>
              <a:buChar char="•"/>
            </a:pPr>
            <a:endParaRPr lang="en-US" sz="1100" dirty="0">
              <a:latin typeface="Myriad Pro" panose="020B0503030403020204"/>
            </a:endParaRPr>
          </a:p>
          <a:p>
            <a:endParaRPr lang="en-US" sz="900" spc="50" dirty="0">
              <a:solidFill>
                <a:srgbClr val="001F5F"/>
              </a:solidFill>
              <a:latin typeface="Myriad Pro" panose="020B0503030403020204"/>
            </a:endParaRPr>
          </a:p>
        </p:txBody>
      </p:sp>
      <p:grpSp>
        <p:nvGrpSpPr>
          <p:cNvPr id="11" name="Group 10">
            <a:extLst>
              <a:ext uri="{FF2B5EF4-FFF2-40B4-BE49-F238E27FC236}">
                <a16:creationId xmlns:a16="http://schemas.microsoft.com/office/drawing/2014/main" id="{8B9F0D92-10D9-46AA-8C1B-5CF3BDEE73E8}"/>
              </a:ext>
            </a:extLst>
          </p:cNvPr>
          <p:cNvGrpSpPr/>
          <p:nvPr/>
        </p:nvGrpSpPr>
        <p:grpSpPr>
          <a:xfrm>
            <a:off x="2892311" y="1851865"/>
            <a:ext cx="4090380" cy="952295"/>
            <a:chOff x="2732926" y="2494155"/>
            <a:chExt cx="4192231" cy="354674"/>
          </a:xfrm>
        </p:grpSpPr>
        <p:cxnSp>
          <p:nvCxnSpPr>
            <p:cNvPr id="12" name="Straight Connector 11">
              <a:extLst>
                <a:ext uri="{FF2B5EF4-FFF2-40B4-BE49-F238E27FC236}">
                  <a16:creationId xmlns:a16="http://schemas.microsoft.com/office/drawing/2014/main" id="{88386FE1-0A83-4219-8FA1-DF780DB0B777}"/>
                </a:ext>
              </a:extLst>
            </p:cNvPr>
            <p:cNvCxnSpPr>
              <a:cxnSpLocks/>
            </p:cNvCxnSpPr>
            <p:nvPr/>
          </p:nvCxnSpPr>
          <p:spPr>
            <a:xfrm>
              <a:off x="2732926" y="2495667"/>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BCDE2C-68E3-44CC-A4CE-85D21F2123F1}"/>
                </a:ext>
              </a:extLst>
            </p:cNvPr>
            <p:cNvCxnSpPr>
              <a:cxnSpLocks/>
            </p:cNvCxnSpPr>
            <p:nvPr/>
          </p:nvCxnSpPr>
          <p:spPr>
            <a:xfrm>
              <a:off x="2741640" y="2495667"/>
              <a:ext cx="0" cy="330274"/>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AE132B-7BC6-4AD9-8A48-0D8E7A532B35}"/>
                </a:ext>
              </a:extLst>
            </p:cNvPr>
            <p:cNvCxnSpPr>
              <a:cxnSpLocks/>
            </p:cNvCxnSpPr>
            <p:nvPr/>
          </p:nvCxnSpPr>
          <p:spPr>
            <a:xfrm>
              <a:off x="6925157" y="2494155"/>
              <a:ext cx="0" cy="354674"/>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0CF140B-68E5-4AB5-8CE3-CA7FFD64228E}"/>
              </a:ext>
            </a:extLst>
          </p:cNvPr>
          <p:cNvSpPr txBox="1"/>
          <p:nvPr/>
        </p:nvSpPr>
        <p:spPr>
          <a:xfrm>
            <a:off x="4637480" y="1760456"/>
            <a:ext cx="730143"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-23.9%</a:t>
            </a:r>
          </a:p>
        </p:txBody>
      </p:sp>
      <p:grpSp>
        <p:nvGrpSpPr>
          <p:cNvPr id="16" name="Group 15">
            <a:extLst>
              <a:ext uri="{FF2B5EF4-FFF2-40B4-BE49-F238E27FC236}">
                <a16:creationId xmlns:a16="http://schemas.microsoft.com/office/drawing/2014/main" id="{0EBCBAFF-4BB1-45DA-B611-4F89319E3C91}"/>
              </a:ext>
            </a:extLst>
          </p:cNvPr>
          <p:cNvGrpSpPr/>
          <p:nvPr/>
        </p:nvGrpSpPr>
        <p:grpSpPr>
          <a:xfrm>
            <a:off x="8900230" y="1508160"/>
            <a:ext cx="1046289" cy="347766"/>
            <a:chOff x="2732926" y="2491268"/>
            <a:chExt cx="4191856" cy="718896"/>
          </a:xfrm>
        </p:grpSpPr>
        <p:cxnSp>
          <p:nvCxnSpPr>
            <p:cNvPr id="17" name="Straight Connector 16">
              <a:extLst>
                <a:ext uri="{FF2B5EF4-FFF2-40B4-BE49-F238E27FC236}">
                  <a16:creationId xmlns:a16="http://schemas.microsoft.com/office/drawing/2014/main" id="{AF43A288-6BDD-4F67-ABF3-375CF6D87BC0}"/>
                </a:ext>
              </a:extLst>
            </p:cNvPr>
            <p:cNvCxnSpPr>
              <a:cxnSpLocks/>
            </p:cNvCxnSpPr>
            <p:nvPr/>
          </p:nvCxnSpPr>
          <p:spPr>
            <a:xfrm>
              <a:off x="2732926" y="2495667"/>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3AA889-C7FE-43F5-9AA8-E7BAADBB8D5A}"/>
                </a:ext>
              </a:extLst>
            </p:cNvPr>
            <p:cNvCxnSpPr>
              <a:cxnSpLocks/>
            </p:cNvCxnSpPr>
            <p:nvPr/>
          </p:nvCxnSpPr>
          <p:spPr>
            <a:xfrm>
              <a:off x="2741640" y="2495668"/>
              <a:ext cx="0" cy="658918"/>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E4A35E-7029-45EF-B415-6C0C15A1B10C}"/>
                </a:ext>
              </a:extLst>
            </p:cNvPr>
            <p:cNvCxnSpPr>
              <a:cxnSpLocks/>
            </p:cNvCxnSpPr>
            <p:nvPr/>
          </p:nvCxnSpPr>
          <p:spPr>
            <a:xfrm>
              <a:off x="6915519" y="2491268"/>
              <a:ext cx="0" cy="718896"/>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60AADC0-228E-48F0-B376-3E9A65B71BC0}"/>
              </a:ext>
            </a:extLst>
          </p:cNvPr>
          <p:cNvSpPr txBox="1"/>
          <p:nvPr/>
        </p:nvSpPr>
        <p:spPr>
          <a:xfrm>
            <a:off x="9005420" y="1362953"/>
            <a:ext cx="730143"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-0.1%</a:t>
            </a:r>
          </a:p>
        </p:txBody>
      </p:sp>
    </p:spTree>
    <p:extLst>
      <p:ext uri="{BB962C8B-B14F-4D97-AF65-F5344CB8AC3E}">
        <p14:creationId xmlns:p14="http://schemas.microsoft.com/office/powerpoint/2010/main" val="1568192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FD91898-A807-487B-BBB2-F98621B31957}"/>
              </a:ext>
            </a:extLst>
          </p:cNvPr>
          <p:cNvSpPr>
            <a:spLocks noGrp="1"/>
          </p:cNvSpPr>
          <p:nvPr>
            <p:ph type="body" sz="quarter" idx="13"/>
          </p:nvPr>
        </p:nvSpPr>
        <p:spPr/>
        <p:txBody>
          <a:bodyPr/>
          <a:lstStyle/>
          <a:p>
            <a:endParaRPr lang="en-GB"/>
          </a:p>
        </p:txBody>
      </p:sp>
      <p:sp>
        <p:nvSpPr>
          <p:cNvPr id="6" name="Slide Number Placeholder 5">
            <a:extLst>
              <a:ext uri="{FF2B5EF4-FFF2-40B4-BE49-F238E27FC236}">
                <a16:creationId xmlns:a16="http://schemas.microsoft.com/office/drawing/2014/main" id="{6FD5A617-DC3F-47F8-B46C-B1E1788FCAFA}"/>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26</a:t>
            </a:fld>
            <a:endParaRPr lang="en-US" dirty="0"/>
          </a:p>
        </p:txBody>
      </p:sp>
      <p:sp>
        <p:nvSpPr>
          <p:cNvPr id="7" name="Title 6">
            <a:extLst>
              <a:ext uri="{FF2B5EF4-FFF2-40B4-BE49-F238E27FC236}">
                <a16:creationId xmlns:a16="http://schemas.microsoft.com/office/drawing/2014/main" id="{5BB4DE79-7DBC-4905-B169-8144A6AA51C0}"/>
              </a:ext>
            </a:extLst>
          </p:cNvPr>
          <p:cNvSpPr>
            <a:spLocks noGrp="1"/>
          </p:cNvSpPr>
          <p:nvPr>
            <p:ph type="title"/>
          </p:nvPr>
        </p:nvSpPr>
        <p:spPr>
          <a:xfrm>
            <a:off x="1858754" y="486000"/>
            <a:ext cx="9543600" cy="717951"/>
          </a:xfrm>
        </p:spPr>
        <p:txBody>
          <a:bodyPr>
            <a:noAutofit/>
          </a:bodyPr>
          <a:lstStyle/>
          <a:p>
            <a:r>
              <a:rPr lang="en-US" spc="30" dirty="0">
                <a:solidFill>
                  <a:srgbClr val="001F5F"/>
                </a:solidFill>
              </a:rPr>
              <a:t>Profitability improves following strong operating performance and effective cost saving initiatives  </a:t>
            </a:r>
            <a:endParaRPr lang="en-GB" dirty="0"/>
          </a:p>
        </p:txBody>
      </p:sp>
      <p:graphicFrame>
        <p:nvGraphicFramePr>
          <p:cNvPr id="9" name="Chart 8">
            <a:extLst>
              <a:ext uri="{FF2B5EF4-FFF2-40B4-BE49-F238E27FC236}">
                <a16:creationId xmlns:a16="http://schemas.microsoft.com/office/drawing/2014/main" id="{D72B8FCC-1FB0-4796-AE4B-31B79170642B}"/>
              </a:ext>
            </a:extLst>
          </p:cNvPr>
          <p:cNvGraphicFramePr/>
          <p:nvPr>
            <p:extLst>
              <p:ext uri="{D42A27DB-BD31-4B8C-83A1-F6EECF244321}">
                <p14:modId xmlns:p14="http://schemas.microsoft.com/office/powerpoint/2010/main" val="3750406465"/>
              </p:ext>
            </p:extLst>
          </p:nvPr>
        </p:nvGraphicFramePr>
        <p:xfrm>
          <a:off x="1873690" y="1553447"/>
          <a:ext cx="8853020" cy="2689369"/>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5">
            <a:extLst>
              <a:ext uri="{FF2B5EF4-FFF2-40B4-BE49-F238E27FC236}">
                <a16:creationId xmlns:a16="http://schemas.microsoft.com/office/drawing/2014/main" id="{60D6AB9E-2359-4086-B0A3-861E8BAED282}"/>
              </a:ext>
            </a:extLst>
          </p:cNvPr>
          <p:cNvSpPr txBox="1">
            <a:spLocks/>
          </p:cNvSpPr>
          <p:nvPr/>
        </p:nvSpPr>
        <p:spPr>
          <a:xfrm>
            <a:off x="1983134" y="4641857"/>
            <a:ext cx="8341273" cy="66117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1050" dirty="0">
                <a:latin typeface="Myriad Pro" panose="020B0503030403020204"/>
              </a:rPr>
              <a:t>Group PBT increased by 11.4% between 9M 2017 and 9M 2018 due to strong operating performance across the business segments, effective cost management initiatives and improvement in  capacity </a:t>
            </a:r>
            <a:r>
              <a:rPr lang="en-US" sz="1050" dirty="0" err="1">
                <a:latin typeface="Myriad Pro" panose="020B0503030403020204"/>
              </a:rPr>
              <a:t>utilisation</a:t>
            </a:r>
            <a:r>
              <a:rPr lang="en-US" sz="1050" dirty="0">
                <a:latin typeface="Myriad Pro" panose="020B0503030403020204"/>
              </a:rPr>
              <a:t> of both marine and non-marine assets</a:t>
            </a:r>
          </a:p>
          <a:p>
            <a:pPr marL="285750" indent="-285750">
              <a:buFont typeface="Arial" panose="020B0604020202020204" pitchFamily="34" charset="0"/>
              <a:buChar char="•"/>
            </a:pPr>
            <a:endParaRPr lang="en-US" sz="1050" dirty="0">
              <a:latin typeface="Myriad Pro" panose="020B0503030403020204"/>
            </a:endParaRPr>
          </a:p>
        </p:txBody>
      </p:sp>
      <p:sp>
        <p:nvSpPr>
          <p:cNvPr id="11" name="Rectangle 10">
            <a:extLst>
              <a:ext uri="{FF2B5EF4-FFF2-40B4-BE49-F238E27FC236}">
                <a16:creationId xmlns:a16="http://schemas.microsoft.com/office/drawing/2014/main" id="{93AA95B2-E1C4-474D-BDD7-B90ADECDE8C1}"/>
              </a:ext>
            </a:extLst>
          </p:cNvPr>
          <p:cNvSpPr/>
          <p:nvPr/>
        </p:nvSpPr>
        <p:spPr>
          <a:xfrm>
            <a:off x="1922400" y="1263600"/>
            <a:ext cx="2529347"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Profit Before Tax (N, millions)</a:t>
            </a:r>
            <a:endParaRPr lang="en-US" sz="1200" b="1" dirty="0">
              <a:latin typeface="Myriad Pro" panose="020B0503030403020204"/>
            </a:endParaRPr>
          </a:p>
        </p:txBody>
      </p:sp>
      <p:sp>
        <p:nvSpPr>
          <p:cNvPr id="12" name="Rectangle 11">
            <a:extLst>
              <a:ext uri="{FF2B5EF4-FFF2-40B4-BE49-F238E27FC236}">
                <a16:creationId xmlns:a16="http://schemas.microsoft.com/office/drawing/2014/main" id="{321B1723-8FB1-491B-8690-74A8CA3A6F6F}"/>
              </a:ext>
            </a:extLst>
          </p:cNvPr>
          <p:cNvSpPr/>
          <p:nvPr/>
        </p:nvSpPr>
        <p:spPr>
          <a:xfrm>
            <a:off x="2482957" y="1554970"/>
            <a:ext cx="1249060" cy="261610"/>
          </a:xfrm>
          <a:prstGeom prst="rect">
            <a:avLst/>
          </a:prstGeom>
        </p:spPr>
        <p:txBody>
          <a:bodyPr wrap="none">
            <a:spAutoFit/>
          </a:bodyPr>
          <a:lstStyle/>
          <a:p>
            <a:r>
              <a:rPr lang="en-US" sz="1050" b="1" spc="50" dirty="0">
                <a:solidFill>
                  <a:srgbClr val="001F5F"/>
                </a:solidFill>
                <a:latin typeface="Myriad Pro" panose="020B0503030403020204"/>
                <a:cs typeface="Eras Light ITC"/>
              </a:rPr>
              <a:t>[y-o-y growth]</a:t>
            </a:r>
            <a:endParaRPr lang="en-US" sz="1050" b="1" dirty="0">
              <a:latin typeface="Myriad Pro" panose="020B0503030403020204"/>
            </a:endParaRPr>
          </a:p>
        </p:txBody>
      </p:sp>
      <p:grpSp>
        <p:nvGrpSpPr>
          <p:cNvPr id="13" name="Group 12">
            <a:extLst>
              <a:ext uri="{FF2B5EF4-FFF2-40B4-BE49-F238E27FC236}">
                <a16:creationId xmlns:a16="http://schemas.microsoft.com/office/drawing/2014/main" id="{0EFE115E-0BDD-4A86-BC5C-DD3D6FDE88F0}"/>
              </a:ext>
            </a:extLst>
          </p:cNvPr>
          <p:cNvGrpSpPr/>
          <p:nvPr/>
        </p:nvGrpSpPr>
        <p:grpSpPr>
          <a:xfrm>
            <a:off x="2970825" y="2231212"/>
            <a:ext cx="4104492" cy="695182"/>
            <a:chOff x="2732926" y="2486958"/>
            <a:chExt cx="4191856" cy="468000"/>
          </a:xfrm>
        </p:grpSpPr>
        <p:cxnSp>
          <p:nvCxnSpPr>
            <p:cNvPr id="14" name="Straight Connector 13">
              <a:extLst>
                <a:ext uri="{FF2B5EF4-FFF2-40B4-BE49-F238E27FC236}">
                  <a16:creationId xmlns:a16="http://schemas.microsoft.com/office/drawing/2014/main" id="{0AD72B48-154B-4246-B5B3-F5EA76B058CF}"/>
                </a:ext>
              </a:extLst>
            </p:cNvPr>
            <p:cNvCxnSpPr>
              <a:cxnSpLocks/>
            </p:cNvCxnSpPr>
            <p:nvPr/>
          </p:nvCxnSpPr>
          <p:spPr>
            <a:xfrm>
              <a:off x="2732926" y="2495667"/>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F53C42-2AF4-4F48-A63A-174886D175CE}"/>
                </a:ext>
              </a:extLst>
            </p:cNvPr>
            <p:cNvCxnSpPr>
              <a:cxnSpLocks/>
            </p:cNvCxnSpPr>
            <p:nvPr/>
          </p:nvCxnSpPr>
          <p:spPr>
            <a:xfrm>
              <a:off x="2741642" y="2486958"/>
              <a:ext cx="0" cy="46800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7D8CA6-A04E-4673-B43F-6BED769611AC}"/>
                </a:ext>
              </a:extLst>
            </p:cNvPr>
            <p:cNvCxnSpPr>
              <a:cxnSpLocks/>
            </p:cNvCxnSpPr>
            <p:nvPr/>
          </p:nvCxnSpPr>
          <p:spPr>
            <a:xfrm>
              <a:off x="6924414" y="2491268"/>
              <a:ext cx="0" cy="46369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1AE32AB-2C7E-4A36-80D3-CEA74A5F6C5A}"/>
              </a:ext>
            </a:extLst>
          </p:cNvPr>
          <p:cNvSpPr txBox="1"/>
          <p:nvPr/>
        </p:nvSpPr>
        <p:spPr>
          <a:xfrm>
            <a:off x="4439985" y="2115943"/>
            <a:ext cx="730143"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+4.3%</a:t>
            </a:r>
          </a:p>
        </p:txBody>
      </p:sp>
      <p:grpSp>
        <p:nvGrpSpPr>
          <p:cNvPr id="18" name="Group 17">
            <a:extLst>
              <a:ext uri="{FF2B5EF4-FFF2-40B4-BE49-F238E27FC236}">
                <a16:creationId xmlns:a16="http://schemas.microsoft.com/office/drawing/2014/main" id="{06879A75-2770-4639-9578-91D66A81D45B}"/>
              </a:ext>
            </a:extLst>
          </p:cNvPr>
          <p:cNvGrpSpPr/>
          <p:nvPr/>
        </p:nvGrpSpPr>
        <p:grpSpPr>
          <a:xfrm>
            <a:off x="9012392" y="1612249"/>
            <a:ext cx="1084635" cy="405978"/>
            <a:chOff x="2732926" y="2495667"/>
            <a:chExt cx="4191856" cy="825786"/>
          </a:xfrm>
        </p:grpSpPr>
        <p:cxnSp>
          <p:nvCxnSpPr>
            <p:cNvPr id="19" name="Straight Connector 18">
              <a:extLst>
                <a:ext uri="{FF2B5EF4-FFF2-40B4-BE49-F238E27FC236}">
                  <a16:creationId xmlns:a16="http://schemas.microsoft.com/office/drawing/2014/main" id="{0AAF9344-2BD5-4A3B-87BD-2F72EADD8E0E}"/>
                </a:ext>
              </a:extLst>
            </p:cNvPr>
            <p:cNvCxnSpPr>
              <a:cxnSpLocks/>
            </p:cNvCxnSpPr>
            <p:nvPr/>
          </p:nvCxnSpPr>
          <p:spPr>
            <a:xfrm>
              <a:off x="2732926" y="2495667"/>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DF9732-F648-49C4-A84B-9E38DBC5F068}"/>
                </a:ext>
              </a:extLst>
            </p:cNvPr>
            <p:cNvCxnSpPr>
              <a:cxnSpLocks/>
            </p:cNvCxnSpPr>
            <p:nvPr/>
          </p:nvCxnSpPr>
          <p:spPr>
            <a:xfrm>
              <a:off x="2741641" y="2495667"/>
              <a:ext cx="0" cy="825786"/>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4173C-17C3-48CC-9D9A-22D06940D7E7}"/>
                </a:ext>
              </a:extLst>
            </p:cNvPr>
            <p:cNvCxnSpPr>
              <a:cxnSpLocks/>
            </p:cNvCxnSpPr>
            <p:nvPr/>
          </p:nvCxnSpPr>
          <p:spPr>
            <a:xfrm>
              <a:off x="6885597" y="2504667"/>
              <a:ext cx="0" cy="382322"/>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E0F0093A-1FF1-4FD0-AE7C-D4F6D60BBDD0}"/>
              </a:ext>
            </a:extLst>
          </p:cNvPr>
          <p:cNvSpPr txBox="1"/>
          <p:nvPr/>
        </p:nvSpPr>
        <p:spPr>
          <a:xfrm>
            <a:off x="9195835" y="1433654"/>
            <a:ext cx="730143"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+11.4%</a:t>
            </a:r>
          </a:p>
        </p:txBody>
      </p:sp>
    </p:spTree>
    <p:extLst>
      <p:ext uri="{BB962C8B-B14F-4D97-AF65-F5344CB8AC3E}">
        <p14:creationId xmlns:p14="http://schemas.microsoft.com/office/powerpoint/2010/main" val="328979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27</a:t>
            </a:fld>
            <a:endParaRPr lang="en-US" dirty="0"/>
          </a:p>
        </p:txBody>
      </p:sp>
      <p:sp>
        <p:nvSpPr>
          <p:cNvPr id="4" name="Title 3"/>
          <p:cNvSpPr>
            <a:spLocks noGrp="1"/>
          </p:cNvSpPr>
          <p:nvPr>
            <p:ph type="title"/>
          </p:nvPr>
        </p:nvSpPr>
        <p:spPr>
          <a:xfrm>
            <a:off x="1858753" y="486000"/>
            <a:ext cx="9543600" cy="717951"/>
          </a:xfrm>
        </p:spPr>
        <p:txBody>
          <a:bodyPr/>
          <a:lstStyle/>
          <a:p>
            <a:r>
              <a:rPr lang="en-US" spc="30" dirty="0">
                <a:solidFill>
                  <a:srgbClr val="001F5F"/>
                </a:solidFill>
                <a:latin typeface="Myriad Pro" panose="020B0503030403020204"/>
                <a:cs typeface="Eras Light ITC"/>
              </a:rPr>
              <a:t>Balance sheet snapshot </a:t>
            </a:r>
            <a:endParaRPr lang="en-US" dirty="0"/>
          </a:p>
        </p:txBody>
      </p:sp>
      <p:graphicFrame>
        <p:nvGraphicFramePr>
          <p:cNvPr id="6" name="Table 5">
            <a:extLst>
              <a:ext uri="{FF2B5EF4-FFF2-40B4-BE49-F238E27FC236}">
                <a16:creationId xmlns:a16="http://schemas.microsoft.com/office/drawing/2014/main" id="{7904D42C-02AE-43FF-928D-78A7088F1122}"/>
              </a:ext>
            </a:extLst>
          </p:cNvPr>
          <p:cNvGraphicFramePr>
            <a:graphicFrameLocks noGrp="1"/>
          </p:cNvGraphicFramePr>
          <p:nvPr>
            <p:extLst>
              <p:ext uri="{D42A27DB-BD31-4B8C-83A1-F6EECF244321}">
                <p14:modId xmlns:p14="http://schemas.microsoft.com/office/powerpoint/2010/main" val="855540667"/>
              </p:ext>
            </p:extLst>
          </p:nvPr>
        </p:nvGraphicFramePr>
        <p:xfrm>
          <a:off x="1955801" y="1507584"/>
          <a:ext cx="6151878" cy="4414320"/>
        </p:xfrm>
        <a:graphic>
          <a:graphicData uri="http://schemas.openxmlformats.org/drawingml/2006/table">
            <a:tbl>
              <a:tblPr firstRow="1" bandRow="1">
                <a:tableStyleId>{5C22544A-7EE6-4342-B048-85BDC9FD1C3A}</a:tableStyleId>
              </a:tblPr>
              <a:tblGrid>
                <a:gridCol w="2039973">
                  <a:extLst>
                    <a:ext uri="{9D8B030D-6E8A-4147-A177-3AD203B41FA5}">
                      <a16:colId xmlns:a16="http://schemas.microsoft.com/office/drawing/2014/main" val="872854106"/>
                    </a:ext>
                  </a:extLst>
                </a:gridCol>
                <a:gridCol w="1370635">
                  <a:extLst>
                    <a:ext uri="{9D8B030D-6E8A-4147-A177-3AD203B41FA5}">
                      <a16:colId xmlns:a16="http://schemas.microsoft.com/office/drawing/2014/main" val="1062300929"/>
                    </a:ext>
                  </a:extLst>
                </a:gridCol>
                <a:gridCol w="1370635">
                  <a:extLst>
                    <a:ext uri="{9D8B030D-6E8A-4147-A177-3AD203B41FA5}">
                      <a16:colId xmlns:a16="http://schemas.microsoft.com/office/drawing/2014/main" val="4247606990"/>
                    </a:ext>
                  </a:extLst>
                </a:gridCol>
                <a:gridCol w="1370635">
                  <a:extLst>
                    <a:ext uri="{9D8B030D-6E8A-4147-A177-3AD203B41FA5}">
                      <a16:colId xmlns:a16="http://schemas.microsoft.com/office/drawing/2014/main" val="3283884000"/>
                    </a:ext>
                  </a:extLst>
                </a:gridCol>
              </a:tblGrid>
              <a:tr h="370800">
                <a:tc gridSpan="4">
                  <a:txBody>
                    <a:bodyPr/>
                    <a:lstStyle/>
                    <a:p>
                      <a:pPr algn="l"/>
                      <a:r>
                        <a:rPr lang="en-GB" sz="1100" dirty="0">
                          <a:latin typeface="Myriad Pro" panose="020B0503030403020204"/>
                        </a:rPr>
                        <a:t>Summary Balance Sheet </a:t>
                      </a:r>
                      <a:r>
                        <a:rPr lang="en-GB" sz="1100" i="1" dirty="0">
                          <a:latin typeface="Myriad Pro" panose="020B0503030403020204"/>
                        </a:rPr>
                        <a:t>(N’000)</a:t>
                      </a:r>
                    </a:p>
                  </a:txBody>
                  <a:tcPr anchor="ctr">
                    <a:solidFill>
                      <a:srgbClr val="00174A"/>
                    </a:solidFill>
                  </a:tcPr>
                </a:tc>
                <a:tc hMerge="1">
                  <a:txBody>
                    <a:bodyPr/>
                    <a:lstStyle/>
                    <a:p>
                      <a:endParaRPr lang="en-GB" sz="1200" i="1" dirty="0">
                        <a:latin typeface="Myriad Pro" panose="020B0503030403020204"/>
                      </a:endParaRPr>
                    </a:p>
                  </a:txBody>
                  <a:tcPr/>
                </a:tc>
                <a:tc hMerge="1">
                  <a:txBody>
                    <a:bodyPr/>
                    <a:lstStyle/>
                    <a:p>
                      <a:endParaRPr lang="en-GB"/>
                    </a:p>
                  </a:txBody>
                  <a:tcPr/>
                </a:tc>
                <a:tc hMerge="1">
                  <a:txBody>
                    <a:bodyPr/>
                    <a:lstStyle/>
                    <a:p>
                      <a:endParaRPr lang="en-GB" sz="1200" i="1" dirty="0">
                        <a:latin typeface="Myriad Pro" panose="020B0503030403020204"/>
                      </a:endParaRPr>
                    </a:p>
                  </a:txBody>
                  <a:tcPr/>
                </a:tc>
                <a:extLst>
                  <a:ext uri="{0D108BD9-81ED-4DB2-BD59-A6C34878D82A}">
                    <a16:rowId xmlns:a16="http://schemas.microsoft.com/office/drawing/2014/main" val="651339402"/>
                  </a:ext>
                </a:extLst>
              </a:tr>
              <a:tr h="386655">
                <a:tc>
                  <a:txBody>
                    <a:bodyPr/>
                    <a:lstStyle/>
                    <a:p>
                      <a:endParaRPr lang="en-GB" sz="1100" dirty="0">
                        <a:latin typeface="Myriad Pro" panose="020B0503030403020204"/>
                      </a:endParaRPr>
                    </a:p>
                  </a:txBody>
                  <a:tcPr anchor="ctr">
                    <a:solidFill>
                      <a:srgbClr val="B4C9E9"/>
                    </a:solidFill>
                  </a:tcPr>
                </a:tc>
                <a:tc>
                  <a:txBody>
                    <a:bodyPr/>
                    <a:lstStyle/>
                    <a:p>
                      <a:pPr algn="ctr"/>
                      <a:r>
                        <a:rPr lang="en-GB" sz="1100" b="1" i="1" dirty="0">
                          <a:latin typeface="Myriad Pro" panose="020B0503030403020204"/>
                        </a:rPr>
                        <a:t>31 Dec 2017 (N’000)</a:t>
                      </a:r>
                    </a:p>
                  </a:txBody>
                  <a:tcPr anchor="ctr">
                    <a:solidFill>
                      <a:srgbClr val="B4C9E9"/>
                    </a:solidFill>
                  </a:tcPr>
                </a:tc>
                <a:tc>
                  <a:txBody>
                    <a:bodyPr/>
                    <a:lstStyle/>
                    <a:p>
                      <a:pPr algn="ctr"/>
                      <a:r>
                        <a:rPr lang="en-GB" sz="1100" b="1" i="1" dirty="0">
                          <a:latin typeface="Myriad Pro" panose="020B0503030403020204"/>
                        </a:rPr>
                        <a:t>30 September 2018 (N’000)</a:t>
                      </a:r>
                    </a:p>
                  </a:txBody>
                  <a:tcPr anchor="ctr">
                    <a:solidFill>
                      <a:srgbClr val="B4C9E9"/>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i="1" dirty="0">
                          <a:latin typeface="Myriad Pro" panose="020B0503030403020204"/>
                        </a:rPr>
                        <a:t>% </a:t>
                      </a:r>
                      <a:r>
                        <a:rPr lang="el-GR" sz="1100" b="1" i="1" dirty="0">
                          <a:latin typeface="Times New Roman" panose="02020603050405020304" pitchFamily="18" charset="0"/>
                          <a:cs typeface="Times New Roman" panose="02020603050405020304" pitchFamily="18" charset="0"/>
                        </a:rPr>
                        <a:t>Δ</a:t>
                      </a:r>
                      <a:endParaRPr lang="en-GB" sz="1100" b="1" i="1" dirty="0">
                        <a:latin typeface="Myriad Pro" panose="020B0503030403020204"/>
                      </a:endParaRPr>
                    </a:p>
                  </a:txBody>
                  <a:tcPr anchor="ctr">
                    <a:solidFill>
                      <a:srgbClr val="B4C9E9"/>
                    </a:solidFill>
                  </a:tcPr>
                </a:tc>
                <a:extLst>
                  <a:ext uri="{0D108BD9-81ED-4DB2-BD59-A6C34878D82A}">
                    <a16:rowId xmlns:a16="http://schemas.microsoft.com/office/drawing/2014/main" val="360348092"/>
                  </a:ext>
                </a:extLst>
              </a:tr>
              <a:tr h="370800">
                <a:tc>
                  <a:txBody>
                    <a:bodyPr/>
                    <a:lstStyle/>
                    <a:p>
                      <a:pPr algn="l"/>
                      <a:r>
                        <a:rPr lang="en-GB" sz="1100" b="1" dirty="0">
                          <a:latin typeface="Myriad Pro" panose="020B0503030403020204"/>
                        </a:rPr>
                        <a:t>Total Assets</a:t>
                      </a:r>
                    </a:p>
                  </a:txBody>
                  <a:tcPr anchor="ctr">
                    <a:solidFill>
                      <a:srgbClr val="E9EB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dk1"/>
                          </a:solidFill>
                          <a:latin typeface="Myriad Pro" panose="020B0503030403020204"/>
                          <a:ea typeface="+mn-ea"/>
                          <a:cs typeface="+mn-cs"/>
                        </a:rPr>
                        <a:t>44,981,305 </a:t>
                      </a:r>
                    </a:p>
                  </a:txBody>
                  <a:tcPr anchor="ctr">
                    <a:solidFill>
                      <a:srgbClr val="E9EB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dk1"/>
                          </a:solidFill>
                          <a:latin typeface="Myriad Pro" panose="020B0503030403020204"/>
                          <a:ea typeface="+mn-ea"/>
                          <a:cs typeface="+mn-cs"/>
                        </a:rPr>
                        <a:t>58,106,388 </a:t>
                      </a:r>
                    </a:p>
                  </a:txBody>
                  <a:tcPr anchor="ctr">
                    <a:solidFill>
                      <a:srgbClr val="E9EBF6"/>
                    </a:solidFill>
                  </a:tcPr>
                </a:tc>
                <a:tc>
                  <a:txBody>
                    <a:bodyPr/>
                    <a:lstStyle/>
                    <a:p>
                      <a:pPr algn="ctr"/>
                      <a:r>
                        <a:rPr lang="en-GB" sz="1100" b="1" dirty="0">
                          <a:solidFill>
                            <a:srgbClr val="00B050"/>
                          </a:solidFill>
                          <a:latin typeface="Myriad Pro" panose="020B0503030403020204"/>
                        </a:rPr>
                        <a:t>29.2%</a:t>
                      </a:r>
                    </a:p>
                  </a:txBody>
                  <a:tcPr anchor="ctr">
                    <a:solidFill>
                      <a:srgbClr val="E9EBF6"/>
                    </a:solidFill>
                  </a:tcPr>
                </a:tc>
                <a:extLst>
                  <a:ext uri="{0D108BD9-81ED-4DB2-BD59-A6C34878D82A}">
                    <a16:rowId xmlns:a16="http://schemas.microsoft.com/office/drawing/2014/main" val="62221586"/>
                  </a:ext>
                </a:extLst>
              </a:tr>
              <a:tr h="370800">
                <a:tc>
                  <a:txBody>
                    <a:bodyPr/>
                    <a:lstStyle/>
                    <a:p>
                      <a:pPr algn="l"/>
                      <a:r>
                        <a:rPr lang="en-GB" sz="1100" b="0" dirty="0">
                          <a:latin typeface="Myriad Pro" panose="020B0503030403020204"/>
                        </a:rPr>
                        <a:t>Operating Lease Assets</a:t>
                      </a:r>
                    </a:p>
                  </a:txBody>
                  <a:tcPr anchor="ctr">
                    <a:solidFill>
                      <a:srgbClr val="B4C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dk1"/>
                          </a:solidFill>
                          <a:latin typeface="Myriad Pro" panose="020B0503030403020204"/>
                          <a:ea typeface="+mn-ea"/>
                          <a:cs typeface="+mn-cs"/>
                        </a:rPr>
                        <a:t>27,167,387 </a:t>
                      </a:r>
                    </a:p>
                  </a:txBody>
                  <a:tcPr anchor="ctr">
                    <a:solidFill>
                      <a:srgbClr val="B4C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dk1"/>
                          </a:solidFill>
                          <a:latin typeface="Myriad Pro" panose="020B0503030403020204"/>
                          <a:ea typeface="+mn-ea"/>
                          <a:cs typeface="+mn-cs"/>
                        </a:rPr>
                        <a:t>35,595,528</a:t>
                      </a:r>
                      <a:r>
                        <a:rPr lang="en-US" sz="1100" b="0" i="0" u="none" strike="noStrike" kern="1200" baseline="0" dirty="0">
                          <a:solidFill>
                            <a:schemeClr val="dk1"/>
                          </a:solidFill>
                          <a:highlight>
                            <a:srgbClr val="FFFF00"/>
                          </a:highlight>
                          <a:latin typeface="Myriad Pro" panose="020B0503030403020204"/>
                          <a:ea typeface="+mn-ea"/>
                          <a:cs typeface="+mn-cs"/>
                        </a:rPr>
                        <a:t> </a:t>
                      </a:r>
                    </a:p>
                  </a:txBody>
                  <a:tcPr anchor="ctr">
                    <a:solidFill>
                      <a:srgbClr val="B4C9E9"/>
                    </a:solidFill>
                  </a:tcP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31.0%</a:t>
                      </a:r>
                    </a:p>
                  </a:txBody>
                  <a:tcPr anchor="ctr">
                    <a:solidFill>
                      <a:srgbClr val="B4C9E9"/>
                    </a:solidFill>
                  </a:tcPr>
                </a:tc>
                <a:extLst>
                  <a:ext uri="{0D108BD9-81ED-4DB2-BD59-A6C34878D82A}">
                    <a16:rowId xmlns:a16="http://schemas.microsoft.com/office/drawing/2014/main" val="3600836561"/>
                  </a:ext>
                </a:extLst>
              </a:tr>
              <a:tr h="370800">
                <a:tc>
                  <a:txBody>
                    <a:bodyPr/>
                    <a:lstStyle/>
                    <a:p>
                      <a:pPr algn="l"/>
                      <a:r>
                        <a:rPr lang="en-GB" sz="1100" b="1" dirty="0">
                          <a:latin typeface="Myriad Pro" panose="020B0503030403020204"/>
                        </a:rPr>
                        <a:t>Shareholder’s Funds</a:t>
                      </a:r>
                    </a:p>
                  </a:txBody>
                  <a:tcPr anchor="ctr"/>
                </a:tc>
                <a:tc>
                  <a:txBody>
                    <a:bodyPr/>
                    <a:lstStyle/>
                    <a:p>
                      <a:pPr algn="ctr"/>
                      <a:r>
                        <a:rPr lang="en-GB" sz="1100" b="1" dirty="0">
                          <a:latin typeface="Myriad Pro" panose="020B0503030403020204"/>
                        </a:rPr>
                        <a:t>9,100,691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dk1"/>
                          </a:solidFill>
                          <a:latin typeface="Myriad Pro" panose="020B0503030403020204"/>
                          <a:ea typeface="+mn-ea"/>
                          <a:cs typeface="+mn-cs"/>
                        </a:rPr>
                        <a:t>10,017,432 </a:t>
                      </a:r>
                    </a:p>
                  </a:txBody>
                  <a:tcPr anchor="ctr"/>
                </a:tc>
                <a:tc>
                  <a:txBody>
                    <a:bodyPr/>
                    <a:lstStyle/>
                    <a:p>
                      <a:pPr marL="0" algn="ctr" defTabSz="914400" rtl="0" eaLnBrk="1" latinLnBrk="0" hangingPunct="1"/>
                      <a:r>
                        <a:rPr lang="en-GB" sz="1100" b="1" kern="1200" dirty="0">
                          <a:solidFill>
                            <a:srgbClr val="00B050"/>
                          </a:solidFill>
                          <a:latin typeface="Myriad Pro" panose="020B0503030403020204"/>
                          <a:ea typeface="+mn-ea"/>
                          <a:cs typeface="+mn-cs"/>
                        </a:rPr>
                        <a:t>10.1%</a:t>
                      </a:r>
                    </a:p>
                  </a:txBody>
                  <a:tcPr anchor="ctr"/>
                </a:tc>
                <a:extLst>
                  <a:ext uri="{0D108BD9-81ED-4DB2-BD59-A6C34878D82A}">
                    <a16:rowId xmlns:a16="http://schemas.microsoft.com/office/drawing/2014/main" val="620482278"/>
                  </a:ext>
                </a:extLst>
              </a:tr>
              <a:tr h="370800">
                <a:tc>
                  <a:txBody>
                    <a:bodyPr/>
                    <a:lstStyle/>
                    <a:p>
                      <a:pPr marL="0" algn="l" defTabSz="914400" rtl="0" eaLnBrk="1" latinLnBrk="0" hangingPunct="1"/>
                      <a:r>
                        <a:rPr lang="en-GB" sz="1100" b="0" kern="1200" dirty="0">
                          <a:solidFill>
                            <a:schemeClr val="dk1"/>
                          </a:solidFill>
                          <a:latin typeface="Myriad Pro" panose="020B0503030403020204"/>
                          <a:ea typeface="+mn-ea"/>
                          <a:cs typeface="+mn-cs"/>
                        </a:rPr>
                        <a:t>Interest Bearing Liabilities</a:t>
                      </a:r>
                    </a:p>
                  </a:txBody>
                  <a:tcPr anchor="ctr">
                    <a:solidFill>
                      <a:srgbClr val="B4C9E9"/>
                    </a:solidFill>
                  </a:tcP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 28,918,233</a:t>
                      </a:r>
                    </a:p>
                  </a:txBody>
                  <a:tcPr anchor="ctr">
                    <a:solidFill>
                      <a:srgbClr val="B4C9E9"/>
                    </a:solidFill>
                  </a:tcP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35,020,025</a:t>
                      </a:r>
                      <a:endParaRPr lang="en-GB" sz="1100" b="0" kern="1200" dirty="0">
                        <a:solidFill>
                          <a:schemeClr val="dk1"/>
                        </a:solidFill>
                        <a:highlight>
                          <a:srgbClr val="FFFF00"/>
                        </a:highlight>
                        <a:latin typeface="Myriad Pro" panose="020B0503030403020204"/>
                        <a:ea typeface="+mn-ea"/>
                        <a:cs typeface="+mn-cs"/>
                      </a:endParaRPr>
                    </a:p>
                  </a:txBody>
                  <a:tcPr anchor="ctr">
                    <a:solidFill>
                      <a:srgbClr val="B4C9E9"/>
                    </a:solidFill>
                  </a:tcP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21.1%</a:t>
                      </a:r>
                    </a:p>
                  </a:txBody>
                  <a:tcPr anchor="ctr">
                    <a:solidFill>
                      <a:srgbClr val="B4C9E9"/>
                    </a:solidFill>
                  </a:tcPr>
                </a:tc>
                <a:extLst>
                  <a:ext uri="{0D108BD9-81ED-4DB2-BD59-A6C34878D82A}">
                    <a16:rowId xmlns:a16="http://schemas.microsoft.com/office/drawing/2014/main" val="2720684425"/>
                  </a:ext>
                </a:extLst>
              </a:tr>
              <a:tr h="370800">
                <a:tc>
                  <a:txBody>
                    <a:bodyPr/>
                    <a:lstStyle/>
                    <a:p>
                      <a:pPr marL="0" algn="l" defTabSz="914400" rtl="0" eaLnBrk="1" latinLnBrk="0" hangingPunct="1"/>
                      <a:r>
                        <a:rPr lang="en-GB" sz="1100" b="0" kern="1200" dirty="0">
                          <a:solidFill>
                            <a:schemeClr val="dk1"/>
                          </a:solidFill>
                          <a:latin typeface="Myriad Pro" panose="020B0503030403020204"/>
                          <a:ea typeface="+mn-ea"/>
                          <a:cs typeface="+mn-cs"/>
                        </a:rPr>
                        <a:t>Net Interest Bearing Liabilities / EBITDA </a:t>
                      </a:r>
                    </a:p>
                  </a:txBody>
                  <a:tcPr anchor="ct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3.5x</a:t>
                      </a:r>
                    </a:p>
                  </a:txBody>
                  <a:tcPr anchor="ctr"/>
                </a:tc>
                <a:tc>
                  <a:txBody>
                    <a:bodyPr/>
                    <a:lstStyle/>
                    <a:p>
                      <a:pPr marL="0" algn="ctr" defTabSz="914400" rtl="0" eaLnBrk="1" fontAlgn="b" latinLnBrk="0" hangingPunct="1"/>
                      <a:r>
                        <a:rPr lang="en-GB" sz="1100" b="0" kern="1200" dirty="0">
                          <a:solidFill>
                            <a:schemeClr val="dk1"/>
                          </a:solidFill>
                          <a:latin typeface="Myriad Pro" panose="020B0503030403020204"/>
                          <a:ea typeface="+mn-ea"/>
                          <a:cs typeface="+mn-cs"/>
                        </a:rPr>
                        <a:t>4.5x</a:t>
                      </a:r>
                    </a:p>
                  </a:txBody>
                  <a:tcPr marL="0" marR="0" marT="0" marB="0" anchor="ct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Nm</a:t>
                      </a:r>
                    </a:p>
                  </a:txBody>
                  <a:tcPr anchor="ctr"/>
                </a:tc>
                <a:extLst>
                  <a:ext uri="{0D108BD9-81ED-4DB2-BD59-A6C34878D82A}">
                    <a16:rowId xmlns:a16="http://schemas.microsoft.com/office/drawing/2014/main" val="3777979153"/>
                  </a:ext>
                </a:extLst>
              </a:tr>
              <a:tr h="370800">
                <a:tc>
                  <a:txBody>
                    <a:bodyPr/>
                    <a:lstStyle/>
                    <a:p>
                      <a:pPr marL="0" algn="l" defTabSz="914400" rtl="0" eaLnBrk="1" latinLnBrk="0" hangingPunct="1"/>
                      <a:r>
                        <a:rPr lang="en-GB" sz="1100" b="0" kern="1200" dirty="0">
                          <a:solidFill>
                            <a:schemeClr val="dk1"/>
                          </a:solidFill>
                          <a:latin typeface="Myriad Pro" panose="020B0503030403020204"/>
                          <a:ea typeface="+mn-ea"/>
                          <a:cs typeface="+mn-cs"/>
                        </a:rPr>
                        <a:t>Net Interest Bearing Liabilities/Equity </a:t>
                      </a:r>
                    </a:p>
                  </a:txBody>
                  <a:tcPr anchor="ctr">
                    <a:solidFill>
                      <a:srgbClr val="B4C9E9"/>
                    </a:solidFill>
                  </a:tcP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3.0x </a:t>
                      </a:r>
                    </a:p>
                  </a:txBody>
                  <a:tcPr anchor="ctr">
                    <a:solidFill>
                      <a:srgbClr val="B4C9E9"/>
                    </a:solidFill>
                  </a:tcPr>
                </a:tc>
                <a:tc>
                  <a:txBody>
                    <a:bodyPr/>
                    <a:lstStyle/>
                    <a:p>
                      <a:pPr marL="0" algn="ctr" defTabSz="914400" rtl="0" eaLnBrk="1" fontAlgn="b" latinLnBrk="0" hangingPunct="1"/>
                      <a:r>
                        <a:rPr lang="en-GB" sz="1100" b="0" kern="1200" dirty="0">
                          <a:solidFill>
                            <a:schemeClr val="dk1"/>
                          </a:solidFill>
                          <a:latin typeface="Myriad Pro" panose="020B0503030403020204"/>
                          <a:ea typeface="+mn-ea"/>
                          <a:cs typeface="+mn-cs"/>
                        </a:rPr>
                        <a:t>3.2x</a:t>
                      </a:r>
                    </a:p>
                  </a:txBody>
                  <a:tcPr marL="0" marR="0" marT="0" marB="0" anchor="ctr">
                    <a:solidFill>
                      <a:srgbClr val="B4C9E9"/>
                    </a:solidFill>
                  </a:tcP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Nm</a:t>
                      </a:r>
                    </a:p>
                  </a:txBody>
                  <a:tcPr anchor="ctr">
                    <a:solidFill>
                      <a:srgbClr val="B4C9E9"/>
                    </a:solidFill>
                  </a:tcPr>
                </a:tc>
                <a:extLst>
                  <a:ext uri="{0D108BD9-81ED-4DB2-BD59-A6C34878D82A}">
                    <a16:rowId xmlns:a16="http://schemas.microsoft.com/office/drawing/2014/main" val="258068547"/>
                  </a:ext>
                </a:extLst>
              </a:tr>
              <a:tr h="370800">
                <a:tc>
                  <a:txBody>
                    <a:bodyPr/>
                    <a:lstStyle/>
                    <a:p>
                      <a:pPr marL="0" algn="l" defTabSz="914400" rtl="0" eaLnBrk="1" latinLnBrk="0" hangingPunct="1"/>
                      <a:r>
                        <a:rPr lang="en-GB" sz="1100" b="0" kern="1200" dirty="0">
                          <a:solidFill>
                            <a:schemeClr val="dk1"/>
                          </a:solidFill>
                          <a:latin typeface="Myriad Pro" panose="020B0503030403020204"/>
                          <a:ea typeface="+mn-ea"/>
                          <a:cs typeface="+mn-cs"/>
                        </a:rPr>
                        <a:t>Net Interest Bearing Liabilities/Total Capitalisation </a:t>
                      </a:r>
                    </a:p>
                  </a:txBody>
                  <a:tcPr anchor="ct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0.6x</a:t>
                      </a:r>
                    </a:p>
                  </a:txBody>
                  <a:tcPr anchor="ctr"/>
                </a:tc>
                <a:tc>
                  <a:txBody>
                    <a:bodyPr/>
                    <a:lstStyle/>
                    <a:p>
                      <a:pPr marL="0" algn="ctr" defTabSz="914400" rtl="0" eaLnBrk="1" fontAlgn="b" latinLnBrk="0" hangingPunct="1"/>
                      <a:r>
                        <a:rPr lang="en-GB" sz="1100" b="0" kern="1200" dirty="0">
                          <a:solidFill>
                            <a:schemeClr val="dk1"/>
                          </a:solidFill>
                          <a:latin typeface="Myriad Pro" panose="020B0503030403020204"/>
                          <a:ea typeface="+mn-ea"/>
                          <a:cs typeface="+mn-cs"/>
                        </a:rPr>
                        <a:t>0.6x</a:t>
                      </a:r>
                    </a:p>
                  </a:txBody>
                  <a:tcPr marL="0" marR="0" marT="0" marB="0" anchor="ct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Nm</a:t>
                      </a:r>
                    </a:p>
                  </a:txBody>
                  <a:tcPr anchor="ctr"/>
                </a:tc>
                <a:extLst>
                  <a:ext uri="{0D108BD9-81ED-4DB2-BD59-A6C34878D82A}">
                    <a16:rowId xmlns:a16="http://schemas.microsoft.com/office/drawing/2014/main" val="3088975918"/>
                  </a:ext>
                </a:extLst>
              </a:tr>
              <a:tr h="370800">
                <a:tc>
                  <a:txBody>
                    <a:bodyPr/>
                    <a:lstStyle/>
                    <a:p>
                      <a:pPr marL="0" algn="l" defTabSz="914400" rtl="0" eaLnBrk="1" latinLnBrk="0" hangingPunct="1"/>
                      <a:r>
                        <a:rPr lang="en-GB" sz="1100" b="0" kern="1200" dirty="0">
                          <a:solidFill>
                            <a:schemeClr val="dk1"/>
                          </a:solidFill>
                          <a:latin typeface="Myriad Pro" panose="020B0503030403020204"/>
                          <a:ea typeface="+mn-ea"/>
                          <a:cs typeface="+mn-cs"/>
                        </a:rPr>
                        <a:t>Total Interest Bearing Liabilities /Total Capitalisation</a:t>
                      </a:r>
                    </a:p>
                  </a:txBody>
                  <a:tcPr anchor="ctr">
                    <a:solidFill>
                      <a:srgbClr val="B4C9E9"/>
                    </a:solidFill>
                  </a:tcP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0.6x</a:t>
                      </a:r>
                    </a:p>
                  </a:txBody>
                  <a:tcPr anchor="ctr">
                    <a:solidFill>
                      <a:srgbClr val="B4C9E9"/>
                    </a:solidFill>
                  </a:tcPr>
                </a:tc>
                <a:tc>
                  <a:txBody>
                    <a:bodyPr/>
                    <a:lstStyle/>
                    <a:p>
                      <a:pPr marL="0" algn="ctr" defTabSz="914400" rtl="0" eaLnBrk="1" fontAlgn="b" latinLnBrk="0" hangingPunct="1"/>
                      <a:r>
                        <a:rPr lang="en-GB" sz="1100" b="0" kern="1200" dirty="0">
                          <a:solidFill>
                            <a:schemeClr val="dk1"/>
                          </a:solidFill>
                          <a:latin typeface="Myriad Pro" panose="020B0503030403020204"/>
                          <a:ea typeface="+mn-ea"/>
                          <a:cs typeface="+mn-cs"/>
                        </a:rPr>
                        <a:t>0.6x</a:t>
                      </a:r>
                    </a:p>
                  </a:txBody>
                  <a:tcPr marL="0" marR="0" marT="0" marB="0" anchor="ctr">
                    <a:solidFill>
                      <a:srgbClr val="B4C9E9"/>
                    </a:solidFill>
                  </a:tcP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Nm</a:t>
                      </a:r>
                    </a:p>
                  </a:txBody>
                  <a:tcPr anchor="ctr">
                    <a:solidFill>
                      <a:srgbClr val="B4C9E9"/>
                    </a:solidFill>
                  </a:tcPr>
                </a:tc>
                <a:extLst>
                  <a:ext uri="{0D108BD9-81ED-4DB2-BD59-A6C34878D82A}">
                    <a16:rowId xmlns:a16="http://schemas.microsoft.com/office/drawing/2014/main" val="4273138124"/>
                  </a:ext>
                </a:extLst>
              </a:tr>
              <a:tr h="370800">
                <a:tc>
                  <a:txBody>
                    <a:bodyPr/>
                    <a:lstStyle/>
                    <a:p>
                      <a:pPr marL="0" algn="l" defTabSz="914400" rtl="0" eaLnBrk="1" latinLnBrk="0" hangingPunct="1"/>
                      <a:r>
                        <a:rPr lang="en-GB" sz="1100" b="0" kern="1200" dirty="0">
                          <a:solidFill>
                            <a:schemeClr val="dk1"/>
                          </a:solidFill>
                          <a:latin typeface="Myriad Pro" panose="020B0503030403020204"/>
                          <a:ea typeface="+mn-ea"/>
                          <a:cs typeface="+mn-cs"/>
                        </a:rPr>
                        <a:t>Net Interest Bearing Liabilities/Operating Profit </a:t>
                      </a:r>
                    </a:p>
                  </a:txBody>
                  <a:tcPr anchor="ctr"/>
                </a:tc>
                <a:tc>
                  <a:txBody>
                    <a:bodyPr/>
                    <a:lstStyle/>
                    <a:p>
                      <a:pPr marL="0" algn="ctr" defTabSz="914400" rtl="0" eaLnBrk="1" latinLnBrk="0" hangingPunct="1"/>
                      <a:r>
                        <a:rPr lang="en-GB" sz="1100" b="0" kern="1200" dirty="0">
                          <a:solidFill>
                            <a:schemeClr val="dk1"/>
                          </a:solidFill>
                          <a:latin typeface="Myriad Pro" panose="020B0503030403020204"/>
                          <a:ea typeface="+mn-ea"/>
                          <a:cs typeface="+mn-cs"/>
                        </a:rPr>
                        <a:t>24.8x</a:t>
                      </a:r>
                    </a:p>
                  </a:txBody>
                  <a:tcPr anchor="ctr"/>
                </a:tc>
                <a:tc>
                  <a:txBody>
                    <a:bodyPr/>
                    <a:lstStyle/>
                    <a:p>
                      <a:pPr marL="0" algn="ctr" defTabSz="914400" rtl="0" eaLnBrk="1" fontAlgn="b" latinLnBrk="0" hangingPunct="1"/>
                      <a:r>
                        <a:rPr lang="en-GB" sz="1100" b="0" kern="1200" dirty="0">
                          <a:solidFill>
                            <a:schemeClr val="dk1"/>
                          </a:solidFill>
                          <a:latin typeface="Myriad Pro" panose="020B0503030403020204"/>
                          <a:ea typeface="+mn-ea"/>
                          <a:cs typeface="+mn-cs"/>
                        </a:rPr>
                        <a:t>27.4x</a:t>
                      </a:r>
                    </a:p>
                  </a:txBody>
                  <a:tcPr marL="0" marR="0" marT="0" marB="0" anchor="ctr"/>
                </a:tc>
                <a:tc>
                  <a:txBody>
                    <a:bodyPr/>
                    <a:lstStyle/>
                    <a:p>
                      <a:pPr marL="0" algn="ctr" defTabSz="914400" rtl="0" eaLnBrk="1" latinLnBrk="0" hangingPunct="1"/>
                      <a:r>
                        <a:rPr lang="en-GB" sz="1100" b="0" kern="1200" dirty="0">
                          <a:solidFill>
                            <a:srgbClr val="00B050"/>
                          </a:solidFill>
                          <a:latin typeface="Myriad Pro" panose="020B0503030403020204"/>
                          <a:ea typeface="+mn-ea"/>
                          <a:cs typeface="+mn-cs"/>
                        </a:rPr>
                        <a:t>Nm</a:t>
                      </a:r>
                    </a:p>
                  </a:txBody>
                  <a:tcPr anchor="ctr"/>
                </a:tc>
                <a:extLst>
                  <a:ext uri="{0D108BD9-81ED-4DB2-BD59-A6C34878D82A}">
                    <a16:rowId xmlns:a16="http://schemas.microsoft.com/office/drawing/2014/main" val="307554673"/>
                  </a:ext>
                </a:extLst>
              </a:tr>
            </a:tbl>
          </a:graphicData>
        </a:graphic>
      </p:graphicFrame>
      <p:sp>
        <p:nvSpPr>
          <p:cNvPr id="8" name="Content Placeholder 1">
            <a:extLst>
              <a:ext uri="{FF2B5EF4-FFF2-40B4-BE49-F238E27FC236}">
                <a16:creationId xmlns:a16="http://schemas.microsoft.com/office/drawing/2014/main" id="{2C88D148-71E6-4913-89D4-DFD6997E363C}"/>
              </a:ext>
            </a:extLst>
          </p:cNvPr>
          <p:cNvSpPr txBox="1">
            <a:spLocks/>
          </p:cNvSpPr>
          <p:nvPr/>
        </p:nvSpPr>
        <p:spPr>
          <a:xfrm>
            <a:off x="8201613" y="1507584"/>
            <a:ext cx="3231678" cy="4255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latin typeface="Myriad Pro "/>
                <a:cs typeface="Myanmar Text" panose="020B0502040204020203" pitchFamily="34" charset="0"/>
              </a:rPr>
              <a:t>As at the end of September 2018, total assets were up by 29% from December 2017 due to growth in operating lease assets, proceeds from Bond issuance, trade, and finance leases, as well as other receivables and prepayments</a:t>
            </a:r>
          </a:p>
          <a:p>
            <a:r>
              <a:rPr lang="en-GB" sz="1100" dirty="0">
                <a:latin typeface="Myriad Pro "/>
                <a:cs typeface="Myanmar Text" panose="020B0502040204020203" pitchFamily="34" charset="0"/>
              </a:rPr>
              <a:t>Operating lease assets as at 30 September 2018 rose by 31% y-o-y, due to acquisition of new vehicles and vessels</a:t>
            </a:r>
          </a:p>
          <a:p>
            <a:r>
              <a:rPr lang="en-GB" sz="1100" dirty="0">
                <a:latin typeface="Myriad Pro "/>
                <a:cs typeface="Myanmar Text" panose="020B0502040204020203" pitchFamily="34" charset="0"/>
              </a:rPr>
              <a:t>As of 30 September 2018, total debt grew by 33% out of which Interest bearing liabilities grew by a total of 21.1% to N35.0 billion (Dec 2017: N28.9 billion) largely due to the issuance of the N7 billion Bond and inflow from CP notes. N4 billion of the existing expensive debts has been replaced with a portion of bond proceeds</a:t>
            </a:r>
          </a:p>
        </p:txBody>
      </p:sp>
    </p:spTree>
    <p:extLst>
      <p:ext uri="{BB962C8B-B14F-4D97-AF65-F5344CB8AC3E}">
        <p14:creationId xmlns:p14="http://schemas.microsoft.com/office/powerpoint/2010/main" val="2113398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8CAD-2B8A-48BF-9EB5-AF22D459C05A}"/>
              </a:ext>
            </a:extLst>
          </p:cNvPr>
          <p:cNvSpPr>
            <a:spLocks noGrp="1"/>
          </p:cNvSpPr>
          <p:nvPr>
            <p:ph type="body" sz="quarter" idx="13"/>
          </p:nvPr>
        </p:nvSpPr>
        <p:spPr/>
        <p:txBody>
          <a:bodyPr/>
          <a:lstStyle/>
          <a:p>
            <a:endParaRPr lang="en-GB"/>
          </a:p>
        </p:txBody>
      </p:sp>
      <p:sp>
        <p:nvSpPr>
          <p:cNvPr id="3" name="Title 2">
            <a:extLst>
              <a:ext uri="{FF2B5EF4-FFF2-40B4-BE49-F238E27FC236}">
                <a16:creationId xmlns:a16="http://schemas.microsoft.com/office/drawing/2014/main" id="{4EC64B79-72C9-48CC-8720-84B55282DD31}"/>
              </a:ext>
            </a:extLst>
          </p:cNvPr>
          <p:cNvSpPr>
            <a:spLocks noGrp="1"/>
          </p:cNvSpPr>
          <p:nvPr>
            <p:ph type="title"/>
          </p:nvPr>
        </p:nvSpPr>
        <p:spPr>
          <a:xfrm>
            <a:off x="1858753" y="486000"/>
            <a:ext cx="9543600" cy="717951"/>
          </a:xfrm>
        </p:spPr>
        <p:txBody>
          <a:bodyPr>
            <a:normAutofit/>
          </a:bodyPr>
          <a:lstStyle/>
          <a:p>
            <a:r>
              <a:rPr lang="en-US" spc="30" dirty="0">
                <a:solidFill>
                  <a:srgbClr val="001F5F"/>
                </a:solidFill>
                <a:latin typeface="Myriad Pro" panose="020B0503030403020204"/>
              </a:rPr>
              <a:t>Balance sheet growth in line with business expansion</a:t>
            </a:r>
            <a:endParaRPr lang="en-GB" dirty="0"/>
          </a:p>
        </p:txBody>
      </p:sp>
      <p:sp>
        <p:nvSpPr>
          <p:cNvPr id="4" name="Slide Number Placeholder 3">
            <a:extLst>
              <a:ext uri="{FF2B5EF4-FFF2-40B4-BE49-F238E27FC236}">
                <a16:creationId xmlns:a16="http://schemas.microsoft.com/office/drawing/2014/main" id="{16B372B2-3D0A-40F2-8AF5-63AF8491DF74}"/>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28</a:t>
            </a:fld>
            <a:endParaRPr lang="en-US" dirty="0"/>
          </a:p>
        </p:txBody>
      </p:sp>
      <p:sp>
        <p:nvSpPr>
          <p:cNvPr id="6" name="Rectangle 5">
            <a:extLst>
              <a:ext uri="{FF2B5EF4-FFF2-40B4-BE49-F238E27FC236}">
                <a16:creationId xmlns:a16="http://schemas.microsoft.com/office/drawing/2014/main" id="{F1CD0FAE-CF09-4AB8-A424-B89481DCCC2B}"/>
              </a:ext>
            </a:extLst>
          </p:cNvPr>
          <p:cNvSpPr/>
          <p:nvPr/>
        </p:nvSpPr>
        <p:spPr>
          <a:xfrm>
            <a:off x="1921617" y="1263600"/>
            <a:ext cx="2086405"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Total Assets (N, billions)</a:t>
            </a:r>
            <a:endParaRPr lang="en-US" sz="1200" b="1" dirty="0">
              <a:latin typeface="Myriad Pro" panose="020B0503030403020204"/>
            </a:endParaRPr>
          </a:p>
        </p:txBody>
      </p:sp>
      <p:sp>
        <p:nvSpPr>
          <p:cNvPr id="7" name="Rectangle 6">
            <a:extLst>
              <a:ext uri="{FF2B5EF4-FFF2-40B4-BE49-F238E27FC236}">
                <a16:creationId xmlns:a16="http://schemas.microsoft.com/office/drawing/2014/main" id="{12BE85BF-8BFF-478C-A379-DE31E87EABD9}"/>
              </a:ext>
            </a:extLst>
          </p:cNvPr>
          <p:cNvSpPr/>
          <p:nvPr/>
        </p:nvSpPr>
        <p:spPr>
          <a:xfrm>
            <a:off x="1921617" y="3742055"/>
            <a:ext cx="2738570"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Shareholders’ Funds (N, billions)</a:t>
            </a:r>
            <a:endParaRPr lang="en-US" sz="1200" b="1" dirty="0">
              <a:latin typeface="Myriad Pro" panose="020B0503030403020204"/>
            </a:endParaRPr>
          </a:p>
        </p:txBody>
      </p:sp>
      <p:graphicFrame>
        <p:nvGraphicFramePr>
          <p:cNvPr id="8" name="Chart 7">
            <a:extLst>
              <a:ext uri="{FF2B5EF4-FFF2-40B4-BE49-F238E27FC236}">
                <a16:creationId xmlns:a16="http://schemas.microsoft.com/office/drawing/2014/main" id="{24430481-1BB4-40A1-9004-C537C9FA5166}"/>
              </a:ext>
            </a:extLst>
          </p:cNvPr>
          <p:cNvGraphicFramePr/>
          <p:nvPr>
            <p:extLst>
              <p:ext uri="{D42A27DB-BD31-4B8C-83A1-F6EECF244321}">
                <p14:modId xmlns:p14="http://schemas.microsoft.com/office/powerpoint/2010/main" val="1509211917"/>
              </p:ext>
            </p:extLst>
          </p:nvPr>
        </p:nvGraphicFramePr>
        <p:xfrm>
          <a:off x="1883850" y="1553447"/>
          <a:ext cx="4212755" cy="21581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8D0C701E-2E46-449A-AD1A-D21C3E9B6316}"/>
              </a:ext>
            </a:extLst>
          </p:cNvPr>
          <p:cNvGraphicFramePr/>
          <p:nvPr>
            <p:extLst>
              <p:ext uri="{D42A27DB-BD31-4B8C-83A1-F6EECF244321}">
                <p14:modId xmlns:p14="http://schemas.microsoft.com/office/powerpoint/2010/main" val="2653651661"/>
              </p:ext>
            </p:extLst>
          </p:nvPr>
        </p:nvGraphicFramePr>
        <p:xfrm>
          <a:off x="1883850" y="4129476"/>
          <a:ext cx="4212755" cy="2158161"/>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5">
            <a:extLst>
              <a:ext uri="{FF2B5EF4-FFF2-40B4-BE49-F238E27FC236}">
                <a16:creationId xmlns:a16="http://schemas.microsoft.com/office/drawing/2014/main" id="{C672FC26-9C21-4E48-8113-49883C2135B3}"/>
              </a:ext>
            </a:extLst>
          </p:cNvPr>
          <p:cNvSpPr txBox="1">
            <a:spLocks/>
          </p:cNvSpPr>
          <p:nvPr/>
        </p:nvSpPr>
        <p:spPr>
          <a:xfrm>
            <a:off x="6524870" y="1334030"/>
            <a:ext cx="4212000" cy="22064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Myriad Pro" panose="020B0503030403020204"/>
              </a:rPr>
              <a:t>Total assets grew from N45.0bn as of December 2017 to N58.1 as of September 2018, largely due to </a:t>
            </a:r>
            <a:r>
              <a:rPr lang="en-GB" sz="1100" dirty="0">
                <a:latin typeface="Myriad Pro" panose="020B0503030403020204"/>
              </a:rPr>
              <a:t>the growth in operating lease assets, proceeds from Bond issuance, trade, and finance leases, as well as other receivables and prepayments</a:t>
            </a:r>
            <a:endParaRPr lang="en-US" sz="1100" strike="sngStrike" dirty="0">
              <a:solidFill>
                <a:srgbClr val="C00000"/>
              </a:solidFill>
              <a:highlight>
                <a:srgbClr val="FFC000"/>
              </a:highlight>
              <a:latin typeface="Myriad Pro" panose="020B0503030403020204"/>
            </a:endParaRPr>
          </a:p>
          <a:p>
            <a:r>
              <a:rPr lang="en-US" sz="1100" dirty="0">
                <a:latin typeface="Myriad Pro" panose="020B0503030403020204"/>
              </a:rPr>
              <a:t>Total shareholders’ funds was up by 9.9% in September 2018 as retained earnings increased</a:t>
            </a:r>
          </a:p>
          <a:p>
            <a:r>
              <a:rPr lang="en-GB" sz="1100" dirty="0">
                <a:latin typeface="Myriad Pro" panose="020B0503030403020204"/>
              </a:rPr>
              <a:t>Total liabilities were up 34.1% y-t-d as a result of fresh flow of funds, </a:t>
            </a:r>
            <a:r>
              <a:rPr lang="en-US" sz="1100" dirty="0">
                <a:latin typeface="Myriad Pro" panose="020B0503030403020204"/>
              </a:rPr>
              <a:t>the issuance of the N7 billion bond </a:t>
            </a:r>
            <a:r>
              <a:rPr lang="en-GB" sz="1100" dirty="0">
                <a:latin typeface="Myriad Pro" panose="020B0503030403020204"/>
              </a:rPr>
              <a:t>and inflow from CP notes</a:t>
            </a:r>
            <a:endParaRPr lang="en-US" sz="1000" dirty="0">
              <a:solidFill>
                <a:srgbClr val="001F5F"/>
              </a:solidFill>
              <a:latin typeface="Myriad Pro" panose="020B0503030403020204"/>
            </a:endParaRPr>
          </a:p>
        </p:txBody>
      </p:sp>
      <p:sp>
        <p:nvSpPr>
          <p:cNvPr id="11" name="Rectangle 10">
            <a:extLst>
              <a:ext uri="{FF2B5EF4-FFF2-40B4-BE49-F238E27FC236}">
                <a16:creationId xmlns:a16="http://schemas.microsoft.com/office/drawing/2014/main" id="{DFBFB392-3DB6-4B3F-816B-1B5F2F649F56}"/>
              </a:ext>
            </a:extLst>
          </p:cNvPr>
          <p:cNvSpPr/>
          <p:nvPr/>
        </p:nvSpPr>
        <p:spPr>
          <a:xfrm>
            <a:off x="6524870" y="3742055"/>
            <a:ext cx="3222346" cy="276999"/>
          </a:xfrm>
          <a:prstGeom prst="rect">
            <a:avLst/>
          </a:prstGeom>
        </p:spPr>
        <p:txBody>
          <a:bodyPr wrap="square">
            <a:spAutoFit/>
          </a:bodyPr>
          <a:lstStyle/>
          <a:p>
            <a:r>
              <a:rPr lang="en-US" sz="1200" b="1" spc="50" dirty="0">
                <a:solidFill>
                  <a:srgbClr val="001F5F"/>
                </a:solidFill>
                <a:latin typeface="Myriad Pro" panose="020B0503030403020204"/>
                <a:cs typeface="Eras Light ITC"/>
              </a:rPr>
              <a:t>Total Liabilities (N, billions)</a:t>
            </a:r>
            <a:endParaRPr lang="en-US" sz="1200" b="1" dirty="0">
              <a:latin typeface="Myriad Pro" panose="020B0503030403020204"/>
            </a:endParaRPr>
          </a:p>
        </p:txBody>
      </p:sp>
      <p:graphicFrame>
        <p:nvGraphicFramePr>
          <p:cNvPr id="12" name="Chart 11">
            <a:extLst>
              <a:ext uri="{FF2B5EF4-FFF2-40B4-BE49-F238E27FC236}">
                <a16:creationId xmlns:a16="http://schemas.microsoft.com/office/drawing/2014/main" id="{C3E43C99-AD1C-4557-90DB-8496C7A37BD0}"/>
              </a:ext>
            </a:extLst>
          </p:cNvPr>
          <p:cNvGraphicFramePr/>
          <p:nvPr>
            <p:extLst>
              <p:ext uri="{D42A27DB-BD31-4B8C-83A1-F6EECF244321}">
                <p14:modId xmlns:p14="http://schemas.microsoft.com/office/powerpoint/2010/main" val="2908539768"/>
              </p:ext>
            </p:extLst>
          </p:nvPr>
        </p:nvGraphicFramePr>
        <p:xfrm>
          <a:off x="6524870" y="4111387"/>
          <a:ext cx="4212000" cy="2158161"/>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a:extLst>
              <a:ext uri="{FF2B5EF4-FFF2-40B4-BE49-F238E27FC236}">
                <a16:creationId xmlns:a16="http://schemas.microsoft.com/office/drawing/2014/main" id="{668AB464-B0E3-4213-8680-807360A5A97C}"/>
              </a:ext>
            </a:extLst>
          </p:cNvPr>
          <p:cNvGrpSpPr/>
          <p:nvPr/>
        </p:nvGrpSpPr>
        <p:grpSpPr>
          <a:xfrm>
            <a:off x="2540822" y="1971842"/>
            <a:ext cx="2527184" cy="396000"/>
            <a:chOff x="2732926" y="2495666"/>
            <a:chExt cx="4191856" cy="396000"/>
          </a:xfrm>
        </p:grpSpPr>
        <p:cxnSp>
          <p:nvCxnSpPr>
            <p:cNvPr id="14" name="Straight Connector 13">
              <a:extLst>
                <a:ext uri="{FF2B5EF4-FFF2-40B4-BE49-F238E27FC236}">
                  <a16:creationId xmlns:a16="http://schemas.microsoft.com/office/drawing/2014/main" id="{D0F8D3C4-B6B9-4AB3-B17F-1611C71DE650}"/>
                </a:ext>
              </a:extLst>
            </p:cNvPr>
            <p:cNvCxnSpPr>
              <a:cxnSpLocks/>
            </p:cNvCxnSpPr>
            <p:nvPr/>
          </p:nvCxnSpPr>
          <p:spPr>
            <a:xfrm>
              <a:off x="2732926" y="2495667"/>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2D91BB-1A71-4299-AD57-B97BAC499F41}"/>
                </a:ext>
              </a:extLst>
            </p:cNvPr>
            <p:cNvCxnSpPr>
              <a:cxnSpLocks/>
            </p:cNvCxnSpPr>
            <p:nvPr/>
          </p:nvCxnSpPr>
          <p:spPr>
            <a:xfrm flipH="1">
              <a:off x="2747425" y="2495666"/>
              <a:ext cx="0" cy="39600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FA216D-DDF7-42CC-83A6-5FF7007AA488}"/>
                </a:ext>
              </a:extLst>
            </p:cNvPr>
            <p:cNvCxnSpPr>
              <a:cxnSpLocks/>
            </p:cNvCxnSpPr>
            <p:nvPr/>
          </p:nvCxnSpPr>
          <p:spPr>
            <a:xfrm>
              <a:off x="6901021" y="2497416"/>
              <a:ext cx="0" cy="25200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53196FC-83BC-4DAE-B3FA-759BD0F7FC79}"/>
              </a:ext>
            </a:extLst>
          </p:cNvPr>
          <p:cNvSpPr txBox="1"/>
          <p:nvPr/>
        </p:nvSpPr>
        <p:spPr>
          <a:xfrm>
            <a:off x="3394690" y="1803968"/>
            <a:ext cx="900682"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+17.2%</a:t>
            </a:r>
          </a:p>
        </p:txBody>
      </p:sp>
      <p:grpSp>
        <p:nvGrpSpPr>
          <p:cNvPr id="18" name="Group 17">
            <a:extLst>
              <a:ext uri="{FF2B5EF4-FFF2-40B4-BE49-F238E27FC236}">
                <a16:creationId xmlns:a16="http://schemas.microsoft.com/office/drawing/2014/main" id="{8F248FA7-EB96-4BDC-B9D0-B2852C899113}"/>
              </a:ext>
            </a:extLst>
          </p:cNvPr>
          <p:cNvGrpSpPr/>
          <p:nvPr/>
        </p:nvGrpSpPr>
        <p:grpSpPr>
          <a:xfrm>
            <a:off x="2562413" y="4111388"/>
            <a:ext cx="2484001" cy="658039"/>
            <a:chOff x="2688947" y="2491268"/>
            <a:chExt cx="4284569" cy="1691227"/>
          </a:xfrm>
        </p:grpSpPr>
        <p:cxnSp>
          <p:nvCxnSpPr>
            <p:cNvPr id="19" name="Straight Connector 18">
              <a:extLst>
                <a:ext uri="{FF2B5EF4-FFF2-40B4-BE49-F238E27FC236}">
                  <a16:creationId xmlns:a16="http://schemas.microsoft.com/office/drawing/2014/main" id="{5E38BD6F-C635-4BF4-8D9E-C5A00AF0E6B6}"/>
                </a:ext>
              </a:extLst>
            </p:cNvPr>
            <p:cNvCxnSpPr>
              <a:cxnSpLocks/>
            </p:cNvCxnSpPr>
            <p:nvPr/>
          </p:nvCxnSpPr>
          <p:spPr>
            <a:xfrm flipV="1">
              <a:off x="2688949" y="2495666"/>
              <a:ext cx="4284567" cy="65408"/>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CF0CA5-C344-4703-ADA9-6556F026E500}"/>
                </a:ext>
              </a:extLst>
            </p:cNvPr>
            <p:cNvCxnSpPr>
              <a:cxnSpLocks/>
            </p:cNvCxnSpPr>
            <p:nvPr/>
          </p:nvCxnSpPr>
          <p:spPr>
            <a:xfrm>
              <a:off x="2688947" y="2555744"/>
              <a:ext cx="0" cy="1626751"/>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891758-0331-4F42-99B4-B253393A5AE0}"/>
                </a:ext>
              </a:extLst>
            </p:cNvPr>
            <p:cNvCxnSpPr>
              <a:cxnSpLocks/>
            </p:cNvCxnSpPr>
            <p:nvPr/>
          </p:nvCxnSpPr>
          <p:spPr>
            <a:xfrm>
              <a:off x="6955226" y="2491268"/>
              <a:ext cx="0" cy="1332027"/>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E45098B-D1CE-4D14-9C39-5359FA37BBE6}"/>
              </a:ext>
            </a:extLst>
          </p:cNvPr>
          <p:cNvSpPr txBox="1"/>
          <p:nvPr/>
        </p:nvSpPr>
        <p:spPr>
          <a:xfrm>
            <a:off x="3331128" y="4033106"/>
            <a:ext cx="900682"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+12.5%</a:t>
            </a:r>
          </a:p>
        </p:txBody>
      </p:sp>
      <p:grpSp>
        <p:nvGrpSpPr>
          <p:cNvPr id="23" name="Group 22">
            <a:extLst>
              <a:ext uri="{FF2B5EF4-FFF2-40B4-BE49-F238E27FC236}">
                <a16:creationId xmlns:a16="http://schemas.microsoft.com/office/drawing/2014/main" id="{D199EEA4-DA8D-4505-A586-B7456BB4F654}"/>
              </a:ext>
            </a:extLst>
          </p:cNvPr>
          <p:cNvGrpSpPr/>
          <p:nvPr/>
        </p:nvGrpSpPr>
        <p:grpSpPr>
          <a:xfrm>
            <a:off x="7235825" y="4161666"/>
            <a:ext cx="2484000" cy="848484"/>
            <a:chOff x="2732926" y="2485727"/>
            <a:chExt cx="4146136" cy="848484"/>
          </a:xfrm>
        </p:grpSpPr>
        <p:cxnSp>
          <p:nvCxnSpPr>
            <p:cNvPr id="24" name="Straight Connector 23">
              <a:extLst>
                <a:ext uri="{FF2B5EF4-FFF2-40B4-BE49-F238E27FC236}">
                  <a16:creationId xmlns:a16="http://schemas.microsoft.com/office/drawing/2014/main" id="{D5539A25-8941-4652-A151-6ED812305AEB}"/>
                </a:ext>
              </a:extLst>
            </p:cNvPr>
            <p:cNvCxnSpPr>
              <a:cxnSpLocks/>
            </p:cNvCxnSpPr>
            <p:nvPr/>
          </p:nvCxnSpPr>
          <p:spPr>
            <a:xfrm>
              <a:off x="2732926" y="2495667"/>
              <a:ext cx="414613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74FFF1-4BA2-4118-BE10-03AD0D69371C}"/>
                </a:ext>
              </a:extLst>
            </p:cNvPr>
            <p:cNvCxnSpPr>
              <a:cxnSpLocks/>
            </p:cNvCxnSpPr>
            <p:nvPr/>
          </p:nvCxnSpPr>
          <p:spPr>
            <a:xfrm>
              <a:off x="2732926" y="2485727"/>
              <a:ext cx="0" cy="848484"/>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311ECF-4829-4FA9-B0CB-CE5518EECF53}"/>
                </a:ext>
              </a:extLst>
            </p:cNvPr>
            <p:cNvCxnSpPr>
              <a:cxnSpLocks/>
            </p:cNvCxnSpPr>
            <p:nvPr/>
          </p:nvCxnSpPr>
          <p:spPr>
            <a:xfrm>
              <a:off x="6863411" y="2497016"/>
              <a:ext cx="0" cy="594074"/>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B8FCD38-0C0B-4AA1-B15F-9B7AF306B7D1}"/>
              </a:ext>
            </a:extLst>
          </p:cNvPr>
          <p:cNvSpPr txBox="1"/>
          <p:nvPr/>
        </p:nvSpPr>
        <p:spPr>
          <a:xfrm>
            <a:off x="8085666" y="4024665"/>
            <a:ext cx="900682" cy="276999"/>
          </a:xfrm>
          <a:prstGeom prst="rect">
            <a:avLst/>
          </a:prstGeom>
          <a:solidFill>
            <a:schemeClr val="bg1"/>
          </a:solidFill>
        </p:spPr>
        <p:txBody>
          <a:bodyPr wrap="square" rtlCol="0">
            <a:spAutoFit/>
          </a:bodyPr>
          <a:lstStyle/>
          <a:p>
            <a:pPr algn="ctr"/>
            <a:r>
              <a:rPr lang="en-GB" sz="1200" b="1" dirty="0">
                <a:solidFill>
                  <a:srgbClr val="001F5F"/>
                </a:solidFill>
                <a:latin typeface="Myriad Pro" panose="020B0503030403020204"/>
              </a:rPr>
              <a:t>+18.5%</a:t>
            </a:r>
          </a:p>
        </p:txBody>
      </p:sp>
      <p:grpSp>
        <p:nvGrpSpPr>
          <p:cNvPr id="28" name="Group 27">
            <a:extLst>
              <a:ext uri="{FF2B5EF4-FFF2-40B4-BE49-F238E27FC236}">
                <a16:creationId xmlns:a16="http://schemas.microsoft.com/office/drawing/2014/main" id="{BFA8FE50-16D5-41EF-8928-5A238B2D66C7}"/>
              </a:ext>
            </a:extLst>
          </p:cNvPr>
          <p:cNvGrpSpPr/>
          <p:nvPr/>
        </p:nvGrpSpPr>
        <p:grpSpPr>
          <a:xfrm>
            <a:off x="5152151" y="1493978"/>
            <a:ext cx="581811" cy="527687"/>
            <a:chOff x="4880319" y="1739170"/>
            <a:chExt cx="581811" cy="402580"/>
          </a:xfrm>
        </p:grpSpPr>
        <p:grpSp>
          <p:nvGrpSpPr>
            <p:cNvPr id="29" name="Group 28">
              <a:extLst>
                <a:ext uri="{FF2B5EF4-FFF2-40B4-BE49-F238E27FC236}">
                  <a16:creationId xmlns:a16="http://schemas.microsoft.com/office/drawing/2014/main" id="{0044F602-8265-4D13-9F4F-85ABEC6E4EFD}"/>
                </a:ext>
              </a:extLst>
            </p:cNvPr>
            <p:cNvGrpSpPr/>
            <p:nvPr/>
          </p:nvGrpSpPr>
          <p:grpSpPr>
            <a:xfrm>
              <a:off x="4880319" y="1817750"/>
              <a:ext cx="581811" cy="324000"/>
              <a:chOff x="2732926" y="1805194"/>
              <a:chExt cx="4191856" cy="324000"/>
            </a:xfrm>
          </p:grpSpPr>
          <p:cxnSp>
            <p:nvCxnSpPr>
              <p:cNvPr id="31" name="Straight Connector 30">
                <a:extLst>
                  <a:ext uri="{FF2B5EF4-FFF2-40B4-BE49-F238E27FC236}">
                    <a16:creationId xmlns:a16="http://schemas.microsoft.com/office/drawing/2014/main" id="{5EBE23CD-7518-4FA3-AD44-16686F58D9E2}"/>
                  </a:ext>
                </a:extLst>
              </p:cNvPr>
              <p:cNvCxnSpPr>
                <a:cxnSpLocks/>
              </p:cNvCxnSpPr>
              <p:nvPr/>
            </p:nvCxnSpPr>
            <p:spPr>
              <a:xfrm>
                <a:off x="2732926" y="1805195"/>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8E0D65E-1039-4675-8C4C-559A33304150}"/>
                  </a:ext>
                </a:extLst>
              </p:cNvPr>
              <p:cNvCxnSpPr>
                <a:cxnSpLocks/>
              </p:cNvCxnSpPr>
              <p:nvPr/>
            </p:nvCxnSpPr>
            <p:spPr>
              <a:xfrm flipH="1">
                <a:off x="2747422" y="1805194"/>
                <a:ext cx="0" cy="32400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6106D7-C59A-4250-9937-670CD78191DB}"/>
                  </a:ext>
                </a:extLst>
              </p:cNvPr>
              <p:cNvCxnSpPr>
                <a:cxnSpLocks/>
              </p:cNvCxnSpPr>
              <p:nvPr/>
            </p:nvCxnSpPr>
            <p:spPr>
              <a:xfrm>
                <a:off x="6901020" y="1806944"/>
                <a:ext cx="0" cy="25200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50B6EA9-4A25-46DD-8F57-D3D42CA47D3D}"/>
                </a:ext>
              </a:extLst>
            </p:cNvPr>
            <p:cNvSpPr txBox="1"/>
            <p:nvPr/>
          </p:nvSpPr>
          <p:spPr>
            <a:xfrm>
              <a:off x="4906396" y="1739170"/>
              <a:ext cx="549139" cy="164365"/>
            </a:xfrm>
            <a:prstGeom prst="rect">
              <a:avLst/>
            </a:prstGeom>
            <a:solidFill>
              <a:schemeClr val="bg1"/>
            </a:solidFill>
          </p:spPr>
          <p:txBody>
            <a:bodyPr wrap="square" rtlCol="0">
              <a:spAutoFit/>
            </a:bodyPr>
            <a:lstStyle/>
            <a:p>
              <a:pPr algn="ctr"/>
              <a:r>
                <a:rPr lang="en-GB" sz="800" b="1" dirty="0">
                  <a:solidFill>
                    <a:srgbClr val="001F5F"/>
                  </a:solidFill>
                  <a:latin typeface="Myriad Pro" panose="020B0503030403020204"/>
                </a:rPr>
                <a:t>+29.2%</a:t>
              </a:r>
            </a:p>
          </p:txBody>
        </p:sp>
      </p:grpSp>
      <p:grpSp>
        <p:nvGrpSpPr>
          <p:cNvPr id="34" name="Group 33">
            <a:extLst>
              <a:ext uri="{FF2B5EF4-FFF2-40B4-BE49-F238E27FC236}">
                <a16:creationId xmlns:a16="http://schemas.microsoft.com/office/drawing/2014/main" id="{73AE19D6-CEDF-4E4B-B0C4-981C8926BDAA}"/>
              </a:ext>
            </a:extLst>
          </p:cNvPr>
          <p:cNvGrpSpPr/>
          <p:nvPr/>
        </p:nvGrpSpPr>
        <p:grpSpPr>
          <a:xfrm>
            <a:off x="5117384" y="4019054"/>
            <a:ext cx="581811" cy="585162"/>
            <a:chOff x="4880319" y="1477142"/>
            <a:chExt cx="581811" cy="494511"/>
          </a:xfrm>
        </p:grpSpPr>
        <p:grpSp>
          <p:nvGrpSpPr>
            <p:cNvPr id="35" name="Group 34">
              <a:extLst>
                <a:ext uri="{FF2B5EF4-FFF2-40B4-BE49-F238E27FC236}">
                  <a16:creationId xmlns:a16="http://schemas.microsoft.com/office/drawing/2014/main" id="{F0AFD1A1-3481-4EF7-8EF8-E1A36EB708E7}"/>
                </a:ext>
              </a:extLst>
            </p:cNvPr>
            <p:cNvGrpSpPr/>
            <p:nvPr/>
          </p:nvGrpSpPr>
          <p:grpSpPr>
            <a:xfrm>
              <a:off x="4880319" y="1591732"/>
              <a:ext cx="581811" cy="379921"/>
              <a:chOff x="2732926" y="2495666"/>
              <a:chExt cx="4191856" cy="600412"/>
            </a:xfrm>
          </p:grpSpPr>
          <p:cxnSp>
            <p:nvCxnSpPr>
              <p:cNvPr id="37" name="Straight Connector 36">
                <a:extLst>
                  <a:ext uri="{FF2B5EF4-FFF2-40B4-BE49-F238E27FC236}">
                    <a16:creationId xmlns:a16="http://schemas.microsoft.com/office/drawing/2014/main" id="{423B1C7A-E18B-438D-B3E6-7B0E6947EED9}"/>
                  </a:ext>
                </a:extLst>
              </p:cNvPr>
              <p:cNvCxnSpPr>
                <a:cxnSpLocks/>
              </p:cNvCxnSpPr>
              <p:nvPr/>
            </p:nvCxnSpPr>
            <p:spPr>
              <a:xfrm>
                <a:off x="2732926" y="2495667"/>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9E765B0-CF64-4830-8F3B-B9135D764679}"/>
                  </a:ext>
                </a:extLst>
              </p:cNvPr>
              <p:cNvCxnSpPr>
                <a:cxnSpLocks/>
              </p:cNvCxnSpPr>
              <p:nvPr/>
            </p:nvCxnSpPr>
            <p:spPr>
              <a:xfrm flipH="1">
                <a:off x="2732926" y="2495666"/>
                <a:ext cx="0" cy="600412"/>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CA9165-F3A8-4F51-B317-58FCBFA09998}"/>
                  </a:ext>
                </a:extLst>
              </p:cNvPr>
              <p:cNvCxnSpPr>
                <a:cxnSpLocks/>
              </p:cNvCxnSpPr>
              <p:nvPr/>
            </p:nvCxnSpPr>
            <p:spPr>
              <a:xfrm>
                <a:off x="6901020" y="2497416"/>
                <a:ext cx="0" cy="407332"/>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EFAB1EC-6954-447B-BEF3-00D496AE28A4}"/>
                </a:ext>
              </a:extLst>
            </p:cNvPr>
            <p:cNvSpPr txBox="1"/>
            <p:nvPr/>
          </p:nvSpPr>
          <p:spPr>
            <a:xfrm>
              <a:off x="4921954" y="1477142"/>
              <a:ext cx="468000" cy="229742"/>
            </a:xfrm>
            <a:prstGeom prst="rect">
              <a:avLst/>
            </a:prstGeom>
            <a:solidFill>
              <a:schemeClr val="bg1"/>
            </a:solidFill>
          </p:spPr>
          <p:txBody>
            <a:bodyPr wrap="square" rtlCol="0">
              <a:spAutoFit/>
            </a:bodyPr>
            <a:lstStyle/>
            <a:p>
              <a:pPr algn="ctr"/>
              <a:r>
                <a:rPr lang="en-GB" sz="700" b="1" dirty="0">
                  <a:solidFill>
                    <a:srgbClr val="001F5F"/>
                  </a:solidFill>
                  <a:latin typeface="Myriad Pro" panose="020B0503030403020204"/>
                </a:rPr>
                <a:t>+9.9%</a:t>
              </a:r>
            </a:p>
          </p:txBody>
        </p:sp>
      </p:grpSp>
      <p:grpSp>
        <p:nvGrpSpPr>
          <p:cNvPr id="40" name="Group 39">
            <a:extLst>
              <a:ext uri="{FF2B5EF4-FFF2-40B4-BE49-F238E27FC236}">
                <a16:creationId xmlns:a16="http://schemas.microsoft.com/office/drawing/2014/main" id="{BCED1710-9DB7-447F-B200-369A77C18942}"/>
              </a:ext>
            </a:extLst>
          </p:cNvPr>
          <p:cNvGrpSpPr/>
          <p:nvPr/>
        </p:nvGrpSpPr>
        <p:grpSpPr>
          <a:xfrm>
            <a:off x="9774050" y="4090856"/>
            <a:ext cx="581811" cy="676173"/>
            <a:chOff x="4880319" y="1437471"/>
            <a:chExt cx="581811" cy="493143"/>
          </a:xfrm>
        </p:grpSpPr>
        <p:grpSp>
          <p:nvGrpSpPr>
            <p:cNvPr id="41" name="Group 40">
              <a:extLst>
                <a:ext uri="{FF2B5EF4-FFF2-40B4-BE49-F238E27FC236}">
                  <a16:creationId xmlns:a16="http://schemas.microsoft.com/office/drawing/2014/main" id="{E006B5C3-B19B-438D-BC26-DA2F02B68806}"/>
                </a:ext>
              </a:extLst>
            </p:cNvPr>
            <p:cNvGrpSpPr/>
            <p:nvPr/>
          </p:nvGrpSpPr>
          <p:grpSpPr>
            <a:xfrm>
              <a:off x="4880319" y="1544154"/>
              <a:ext cx="581811" cy="386460"/>
              <a:chOff x="2732926" y="1531598"/>
              <a:chExt cx="4191856" cy="386460"/>
            </a:xfrm>
          </p:grpSpPr>
          <p:cxnSp>
            <p:nvCxnSpPr>
              <p:cNvPr id="43" name="Straight Connector 42">
                <a:extLst>
                  <a:ext uri="{FF2B5EF4-FFF2-40B4-BE49-F238E27FC236}">
                    <a16:creationId xmlns:a16="http://schemas.microsoft.com/office/drawing/2014/main" id="{5FB84C92-32D3-41FD-BED8-E2C330263BBB}"/>
                  </a:ext>
                </a:extLst>
              </p:cNvPr>
              <p:cNvCxnSpPr>
                <a:cxnSpLocks/>
              </p:cNvCxnSpPr>
              <p:nvPr/>
            </p:nvCxnSpPr>
            <p:spPr>
              <a:xfrm>
                <a:off x="2732926" y="1531599"/>
                <a:ext cx="4191856" cy="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8A3F1F-97F5-4AA9-BC76-4E2585C6057B}"/>
                  </a:ext>
                </a:extLst>
              </p:cNvPr>
              <p:cNvCxnSpPr>
                <a:cxnSpLocks/>
              </p:cNvCxnSpPr>
              <p:nvPr/>
            </p:nvCxnSpPr>
            <p:spPr>
              <a:xfrm flipH="1">
                <a:off x="2732926" y="1531598"/>
                <a:ext cx="0" cy="386460"/>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5440FC0-A9CF-4A37-983E-369750CE115A}"/>
                  </a:ext>
                </a:extLst>
              </p:cNvPr>
              <p:cNvCxnSpPr>
                <a:cxnSpLocks/>
              </p:cNvCxnSpPr>
              <p:nvPr/>
            </p:nvCxnSpPr>
            <p:spPr>
              <a:xfrm>
                <a:off x="6901020" y="1533346"/>
                <a:ext cx="0" cy="161487"/>
              </a:xfrm>
              <a:prstGeom prst="line">
                <a:avLst/>
              </a:prstGeom>
              <a:ln w="15875">
                <a:solidFill>
                  <a:srgbClr val="001F5F"/>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515EC454-1922-41EE-A354-5BB5AA434D1B}"/>
                </a:ext>
              </a:extLst>
            </p:cNvPr>
            <p:cNvSpPr txBox="1"/>
            <p:nvPr/>
          </p:nvSpPr>
          <p:spPr>
            <a:xfrm>
              <a:off x="4904051" y="1437471"/>
              <a:ext cx="518966" cy="268449"/>
            </a:xfrm>
            <a:prstGeom prst="rect">
              <a:avLst/>
            </a:prstGeom>
            <a:solidFill>
              <a:schemeClr val="bg1"/>
            </a:solidFill>
          </p:spPr>
          <p:txBody>
            <a:bodyPr wrap="square" rtlCol="0">
              <a:spAutoFit/>
            </a:bodyPr>
            <a:lstStyle/>
            <a:p>
              <a:pPr algn="ctr"/>
              <a:r>
                <a:rPr lang="en-GB" sz="700" b="1" dirty="0">
                  <a:solidFill>
                    <a:srgbClr val="001F5F"/>
                  </a:solidFill>
                  <a:latin typeface="Myriad Pro" panose="020B0503030403020204"/>
                </a:rPr>
                <a:t>+34.1%</a:t>
              </a:r>
            </a:p>
          </p:txBody>
        </p:sp>
      </p:grpSp>
    </p:spTree>
    <p:extLst>
      <p:ext uri="{BB962C8B-B14F-4D97-AF65-F5344CB8AC3E}">
        <p14:creationId xmlns:p14="http://schemas.microsoft.com/office/powerpoint/2010/main" val="102810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EC344-CAE0-4A64-B471-C873AC897ADC}"/>
              </a:ext>
            </a:extLst>
          </p:cNvPr>
          <p:cNvSpPr>
            <a:spLocks noGrp="1"/>
          </p:cNvSpPr>
          <p:nvPr>
            <p:ph type="body" sz="quarter" idx="13"/>
          </p:nvPr>
        </p:nvSpPr>
        <p:spPr/>
        <p:txBody>
          <a:bodyPr/>
          <a:lstStyle/>
          <a:p>
            <a:endParaRPr lang="en-GB" dirty="0"/>
          </a:p>
        </p:txBody>
      </p:sp>
      <p:sp>
        <p:nvSpPr>
          <p:cNvPr id="3" name="Title 2">
            <a:extLst>
              <a:ext uri="{FF2B5EF4-FFF2-40B4-BE49-F238E27FC236}">
                <a16:creationId xmlns:a16="http://schemas.microsoft.com/office/drawing/2014/main" id="{2C192096-965C-4DC9-B78A-804D39A5CD1A}"/>
              </a:ext>
            </a:extLst>
          </p:cNvPr>
          <p:cNvSpPr>
            <a:spLocks noGrp="1"/>
          </p:cNvSpPr>
          <p:nvPr>
            <p:ph type="title"/>
          </p:nvPr>
        </p:nvSpPr>
        <p:spPr>
          <a:xfrm>
            <a:off x="1858753" y="484505"/>
            <a:ext cx="9543600" cy="717951"/>
          </a:xfrm>
        </p:spPr>
        <p:txBody>
          <a:bodyPr>
            <a:normAutofit/>
          </a:bodyPr>
          <a:lstStyle/>
          <a:p>
            <a:r>
              <a:rPr lang="en-US" spc="30" dirty="0">
                <a:solidFill>
                  <a:srgbClr val="001F5F"/>
                </a:solidFill>
                <a:latin typeface="Myriad Pro" panose="020B0503030403020204"/>
              </a:rPr>
              <a:t>Well-diversified and stable funding base</a:t>
            </a:r>
            <a:endParaRPr lang="en-GB" dirty="0"/>
          </a:p>
        </p:txBody>
      </p:sp>
      <p:sp>
        <p:nvSpPr>
          <p:cNvPr id="4" name="Slide Number Placeholder 3">
            <a:extLst>
              <a:ext uri="{FF2B5EF4-FFF2-40B4-BE49-F238E27FC236}">
                <a16:creationId xmlns:a16="http://schemas.microsoft.com/office/drawing/2014/main" id="{7573435C-9BA5-4E73-BDE9-8B82B4CEC19E}"/>
              </a:ext>
            </a:extLst>
          </p:cNvPr>
          <p:cNvSpPr>
            <a:spLocks noGrp="1"/>
          </p:cNvSpPr>
          <p:nvPr>
            <p:ph type="sldNum" sz="quarter" idx="12"/>
          </p:nvPr>
        </p:nvSpPr>
        <p:spPr>
          <a:xfrm>
            <a:off x="11506903" y="6231600"/>
            <a:ext cx="334800" cy="363645"/>
          </a:xfrm>
        </p:spPr>
        <p:txBody>
          <a:bodyPr/>
          <a:lstStyle/>
          <a:p>
            <a:fld id="{1529DE70-A065-2647-B049-826B95586577}" type="slidenum">
              <a:rPr lang="en-US" smtClean="0"/>
              <a:pPr/>
              <a:t>29</a:t>
            </a:fld>
            <a:endParaRPr lang="en-US" dirty="0"/>
          </a:p>
        </p:txBody>
      </p:sp>
      <p:sp>
        <p:nvSpPr>
          <p:cNvPr id="6" name="Rectangle 5">
            <a:extLst>
              <a:ext uri="{FF2B5EF4-FFF2-40B4-BE49-F238E27FC236}">
                <a16:creationId xmlns:a16="http://schemas.microsoft.com/office/drawing/2014/main" id="{D994938F-A4BA-4E2A-9954-D1751567CE17}"/>
              </a:ext>
            </a:extLst>
          </p:cNvPr>
          <p:cNvSpPr/>
          <p:nvPr/>
        </p:nvSpPr>
        <p:spPr>
          <a:xfrm>
            <a:off x="6442440" y="1317876"/>
            <a:ext cx="4420398" cy="2354491"/>
          </a:xfrm>
          <a:prstGeom prst="rect">
            <a:avLst/>
          </a:prstGeom>
        </p:spPr>
        <p:txBody>
          <a:bodyPr wrap="square">
            <a:spAutoFit/>
          </a:bodyPr>
          <a:lstStyle/>
          <a:p>
            <a:pPr marL="171450" indent="-171450">
              <a:spcAft>
                <a:spcPts val="600"/>
              </a:spcAft>
              <a:buFont typeface="Arial" panose="020B0604020202020204" pitchFamily="34" charset="0"/>
              <a:buChar char="•"/>
            </a:pPr>
            <a:r>
              <a:rPr lang="en-GB" sz="1100" dirty="0">
                <a:latin typeface="Myriad Pro" panose="020B0503030403020204"/>
              </a:rPr>
              <a:t>A substantial portion of the Company's assets are funded by borrowings from financial institutions. These borrowings are widely diversified by type and maturity and represent a stable source of funds</a:t>
            </a:r>
          </a:p>
          <a:p>
            <a:pPr marL="171450" indent="-171450">
              <a:spcAft>
                <a:spcPts val="600"/>
              </a:spcAft>
              <a:buFont typeface="Arial" panose="020B0604020202020204" pitchFamily="34" charset="0"/>
              <a:buChar char="•"/>
            </a:pPr>
            <a:r>
              <a:rPr lang="en-GB" sz="1100" dirty="0">
                <a:latin typeface="Myriad Pro" panose="020B0503030403020204"/>
              </a:rPr>
              <a:t>Short-term debt comprises: Commercial Paper, part of the term loans, bonds, as well as trade and other payables</a:t>
            </a:r>
          </a:p>
          <a:p>
            <a:pPr marL="171450" indent="-171450">
              <a:spcAft>
                <a:spcPts val="600"/>
              </a:spcAft>
              <a:buFont typeface="Arial" panose="020B0604020202020204" pitchFamily="34" charset="0"/>
              <a:buChar char="•"/>
            </a:pPr>
            <a:r>
              <a:rPr lang="en-GB" sz="1100" dirty="0">
                <a:latin typeface="Myriad Pro" panose="020B0503030403020204"/>
              </a:rPr>
              <a:t>As a Group we do not target a specific cash level but work towards ensuring that we always have enough liquidity to meet our business needs  </a:t>
            </a:r>
          </a:p>
          <a:p>
            <a:pPr marL="171450" indent="-171450">
              <a:spcAft>
                <a:spcPts val="600"/>
              </a:spcAft>
              <a:buFont typeface="Arial" panose="020B0604020202020204" pitchFamily="34" charset="0"/>
              <a:buChar char="•"/>
            </a:pPr>
            <a:r>
              <a:rPr lang="en-GB" sz="1100" dirty="0">
                <a:latin typeface="Myriad Pro" panose="020B0503030403020204"/>
              </a:rPr>
              <a:t>As at the end of September 2018, the Company has N5.1 billion in long-term unused bank facilities, allowing it to fund new projects and react to market changing  conditions</a:t>
            </a:r>
          </a:p>
        </p:txBody>
      </p:sp>
      <p:graphicFrame>
        <p:nvGraphicFramePr>
          <p:cNvPr id="7" name="Chart 6">
            <a:extLst>
              <a:ext uri="{FF2B5EF4-FFF2-40B4-BE49-F238E27FC236}">
                <a16:creationId xmlns:a16="http://schemas.microsoft.com/office/drawing/2014/main" id="{9948AF75-7503-4F58-8E3C-7633403AD19B}"/>
              </a:ext>
            </a:extLst>
          </p:cNvPr>
          <p:cNvGraphicFramePr/>
          <p:nvPr>
            <p:extLst>
              <p:ext uri="{D42A27DB-BD31-4B8C-83A1-F6EECF244321}">
                <p14:modId xmlns:p14="http://schemas.microsoft.com/office/powerpoint/2010/main" val="3582356129"/>
              </p:ext>
            </p:extLst>
          </p:nvPr>
        </p:nvGraphicFramePr>
        <p:xfrm>
          <a:off x="1875155" y="1504951"/>
          <a:ext cx="4225925" cy="226695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0C4D2910-659A-40BB-8C68-7801470C082C}"/>
              </a:ext>
            </a:extLst>
          </p:cNvPr>
          <p:cNvSpPr/>
          <p:nvPr/>
        </p:nvSpPr>
        <p:spPr>
          <a:xfrm>
            <a:off x="1922400" y="1263600"/>
            <a:ext cx="2835328"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Debt Maturity Profile (N, billions)</a:t>
            </a:r>
            <a:endParaRPr lang="en-US" sz="1200" b="1" dirty="0">
              <a:latin typeface="Myriad Pro" panose="020B0503030403020204"/>
            </a:endParaRPr>
          </a:p>
        </p:txBody>
      </p:sp>
      <p:sp>
        <p:nvSpPr>
          <p:cNvPr id="9" name="Rectangle 8">
            <a:extLst>
              <a:ext uri="{FF2B5EF4-FFF2-40B4-BE49-F238E27FC236}">
                <a16:creationId xmlns:a16="http://schemas.microsoft.com/office/drawing/2014/main" id="{D925CE10-D6FF-4CA1-B7AC-A1C31317D4B8}"/>
              </a:ext>
            </a:extLst>
          </p:cNvPr>
          <p:cNvSpPr/>
          <p:nvPr/>
        </p:nvSpPr>
        <p:spPr>
          <a:xfrm>
            <a:off x="2053697" y="3802984"/>
            <a:ext cx="2195922"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Debt by Type (N, billions)</a:t>
            </a:r>
            <a:endParaRPr lang="en-US" sz="1200" b="1" dirty="0">
              <a:latin typeface="Myriad Pro" panose="020B0503030403020204"/>
            </a:endParaRPr>
          </a:p>
        </p:txBody>
      </p:sp>
      <p:graphicFrame>
        <p:nvGraphicFramePr>
          <p:cNvPr id="10" name="Chart 9">
            <a:extLst>
              <a:ext uri="{FF2B5EF4-FFF2-40B4-BE49-F238E27FC236}">
                <a16:creationId xmlns:a16="http://schemas.microsoft.com/office/drawing/2014/main" id="{D61FA374-B223-41DC-A3B0-7C68334D2BDB}"/>
              </a:ext>
            </a:extLst>
          </p:cNvPr>
          <p:cNvGraphicFramePr/>
          <p:nvPr>
            <p:extLst>
              <p:ext uri="{D42A27DB-BD31-4B8C-83A1-F6EECF244321}">
                <p14:modId xmlns:p14="http://schemas.microsoft.com/office/powerpoint/2010/main" val="359038383"/>
              </p:ext>
            </p:extLst>
          </p:nvPr>
        </p:nvGraphicFramePr>
        <p:xfrm>
          <a:off x="6640298" y="4030016"/>
          <a:ext cx="4222540" cy="2111661"/>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095DB5B5-A312-4782-A62F-FEDD40AC1257}"/>
              </a:ext>
            </a:extLst>
          </p:cNvPr>
          <p:cNvSpPr/>
          <p:nvPr/>
        </p:nvSpPr>
        <p:spPr>
          <a:xfrm>
            <a:off x="6640298" y="3775077"/>
            <a:ext cx="2747291" cy="276999"/>
          </a:xfrm>
          <a:prstGeom prst="rect">
            <a:avLst/>
          </a:prstGeom>
        </p:spPr>
        <p:txBody>
          <a:bodyPr wrap="none">
            <a:spAutoFit/>
          </a:bodyPr>
          <a:lstStyle/>
          <a:p>
            <a:r>
              <a:rPr lang="en-US" sz="1200" b="1" spc="50" dirty="0">
                <a:solidFill>
                  <a:srgbClr val="001F5F"/>
                </a:solidFill>
                <a:latin typeface="Myriad Pro" panose="020B0503030403020204"/>
                <a:cs typeface="Eras Light ITC"/>
              </a:rPr>
              <a:t>Debt by debtor type (N, billions)</a:t>
            </a:r>
            <a:endParaRPr lang="en-US" sz="1200" b="1" dirty="0">
              <a:latin typeface="Myriad Pro" panose="020B0503030403020204"/>
            </a:endParaRPr>
          </a:p>
        </p:txBody>
      </p:sp>
      <p:graphicFrame>
        <p:nvGraphicFramePr>
          <p:cNvPr id="12" name="Chart 11">
            <a:extLst>
              <a:ext uri="{FF2B5EF4-FFF2-40B4-BE49-F238E27FC236}">
                <a16:creationId xmlns:a16="http://schemas.microsoft.com/office/drawing/2014/main" id="{3A2B8157-B79E-4AB6-BC6C-97937BF4F2AA}"/>
              </a:ext>
            </a:extLst>
          </p:cNvPr>
          <p:cNvGraphicFramePr/>
          <p:nvPr>
            <p:extLst>
              <p:ext uri="{D42A27DB-BD31-4B8C-83A1-F6EECF244321}">
                <p14:modId xmlns:p14="http://schemas.microsoft.com/office/powerpoint/2010/main" val="3037592696"/>
              </p:ext>
            </p:extLst>
          </p:nvPr>
        </p:nvGraphicFramePr>
        <p:xfrm>
          <a:off x="2153920" y="4185305"/>
          <a:ext cx="3609058" cy="211166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30747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B1BB7-B6E8-4788-83CE-FCD03452BFEA}"/>
              </a:ext>
            </a:extLst>
          </p:cNvPr>
          <p:cNvSpPr>
            <a:spLocks noGrp="1"/>
          </p:cNvSpPr>
          <p:nvPr>
            <p:ph type="sldNum" sz="quarter" idx="12"/>
          </p:nvPr>
        </p:nvSpPr>
        <p:spPr/>
        <p:txBody>
          <a:bodyPr/>
          <a:lstStyle/>
          <a:p>
            <a:fld id="{1529DE70-A065-2647-B049-826B95586577}" type="slidenum">
              <a:rPr lang="en-US" smtClean="0"/>
              <a:pPr/>
              <a:t>3</a:t>
            </a:fld>
            <a:endParaRPr lang="en-US" dirty="0"/>
          </a:p>
        </p:txBody>
      </p:sp>
      <p:sp>
        <p:nvSpPr>
          <p:cNvPr id="4" name="Text Placeholder 3">
            <a:extLst>
              <a:ext uri="{FF2B5EF4-FFF2-40B4-BE49-F238E27FC236}">
                <a16:creationId xmlns:a16="http://schemas.microsoft.com/office/drawing/2014/main" id="{18D04ADB-CC63-4A88-BDDA-3937485D6E97}"/>
              </a:ext>
            </a:extLst>
          </p:cNvPr>
          <p:cNvSpPr>
            <a:spLocks noGrp="1"/>
          </p:cNvSpPr>
          <p:nvPr>
            <p:ph type="body" sz="quarter" idx="15"/>
          </p:nvPr>
        </p:nvSpPr>
        <p:spPr/>
        <p:txBody>
          <a:bodyPr/>
          <a:lstStyle/>
          <a:p>
            <a:r>
              <a:rPr lang="en-GB" sz="2800" dirty="0"/>
              <a:t>About C&amp;I Leasing Group</a:t>
            </a:r>
          </a:p>
          <a:p>
            <a:endParaRPr lang="en-GB" dirty="0"/>
          </a:p>
        </p:txBody>
      </p:sp>
      <p:sp>
        <p:nvSpPr>
          <p:cNvPr id="3" name="TextBox 2">
            <a:extLst>
              <a:ext uri="{FF2B5EF4-FFF2-40B4-BE49-F238E27FC236}">
                <a16:creationId xmlns:a16="http://schemas.microsoft.com/office/drawing/2014/main" id="{3C7F9BC2-DF78-45F0-8CA5-402352D27739}"/>
              </a:ext>
            </a:extLst>
          </p:cNvPr>
          <p:cNvSpPr txBox="1"/>
          <p:nvPr/>
        </p:nvSpPr>
        <p:spPr>
          <a:xfrm>
            <a:off x="6639206" y="3077736"/>
            <a:ext cx="2564781" cy="369332"/>
          </a:xfrm>
          <a:prstGeom prst="rect">
            <a:avLst/>
          </a:prstGeom>
          <a:noFill/>
        </p:spPr>
        <p:txBody>
          <a:bodyPr wrap="square" rtlCol="0">
            <a:spAutoFit/>
          </a:bodyPr>
          <a:lstStyle/>
          <a:p>
            <a:r>
              <a:rPr lang="en-US" b="1" dirty="0">
                <a:solidFill>
                  <a:schemeClr val="bg1"/>
                </a:solidFill>
                <a:latin typeface="Myriad Pro" panose="020B0503030403020204" pitchFamily="34" charset="0"/>
              </a:rPr>
              <a:t>Andrew Otike-Odibi</a:t>
            </a:r>
          </a:p>
        </p:txBody>
      </p:sp>
    </p:spTree>
    <p:extLst>
      <p:ext uri="{BB962C8B-B14F-4D97-AF65-F5344CB8AC3E}">
        <p14:creationId xmlns:p14="http://schemas.microsoft.com/office/powerpoint/2010/main" val="550826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sz="2800" dirty="0">
                <a:latin typeface="Myriad Pro" panose="020B0503030403020204"/>
              </a:rPr>
              <a:t>Strategy &amp; Outlook</a:t>
            </a:r>
            <a:endParaRPr lang="en-US" sz="2800" dirty="0"/>
          </a:p>
        </p:txBody>
      </p:sp>
      <p:sp>
        <p:nvSpPr>
          <p:cNvPr id="4" name="TextBox 3">
            <a:extLst>
              <a:ext uri="{FF2B5EF4-FFF2-40B4-BE49-F238E27FC236}">
                <a16:creationId xmlns:a16="http://schemas.microsoft.com/office/drawing/2014/main" id="{EE19BD66-E38B-48D5-AC9B-5B04585A927A}"/>
              </a:ext>
            </a:extLst>
          </p:cNvPr>
          <p:cNvSpPr txBox="1"/>
          <p:nvPr/>
        </p:nvSpPr>
        <p:spPr>
          <a:xfrm>
            <a:off x="6639206" y="3077736"/>
            <a:ext cx="2564781" cy="369332"/>
          </a:xfrm>
          <a:prstGeom prst="rect">
            <a:avLst/>
          </a:prstGeom>
          <a:noFill/>
        </p:spPr>
        <p:txBody>
          <a:bodyPr wrap="square" rtlCol="0">
            <a:spAutoFit/>
          </a:bodyPr>
          <a:lstStyle/>
          <a:p>
            <a:r>
              <a:rPr lang="en-US" b="1" dirty="0">
                <a:solidFill>
                  <a:schemeClr val="bg1"/>
                </a:solidFill>
                <a:latin typeface="Myriad Pro" panose="020B0503030403020204" pitchFamily="34" charset="0"/>
              </a:rPr>
              <a:t>Andrew Otike-Odibi</a:t>
            </a:r>
          </a:p>
        </p:txBody>
      </p:sp>
    </p:spTree>
    <p:extLst>
      <p:ext uri="{BB962C8B-B14F-4D97-AF65-F5344CB8AC3E}">
        <p14:creationId xmlns:p14="http://schemas.microsoft.com/office/powerpoint/2010/main" val="1368431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31</a:t>
            </a:fld>
            <a:endParaRPr lang="en-US" dirty="0"/>
          </a:p>
        </p:txBody>
      </p:sp>
      <p:sp>
        <p:nvSpPr>
          <p:cNvPr id="4" name="Title 3"/>
          <p:cNvSpPr>
            <a:spLocks noGrp="1"/>
          </p:cNvSpPr>
          <p:nvPr>
            <p:ph type="title"/>
          </p:nvPr>
        </p:nvSpPr>
        <p:spPr>
          <a:xfrm>
            <a:off x="1857600" y="486000"/>
            <a:ext cx="9543600" cy="717951"/>
          </a:xfrm>
        </p:spPr>
        <p:txBody>
          <a:bodyPr>
            <a:normAutofit/>
          </a:bodyPr>
          <a:lstStyle/>
          <a:p>
            <a:r>
              <a:rPr lang="en-GB" kern="0" spc="30" dirty="0">
                <a:solidFill>
                  <a:srgbClr val="1F3863"/>
                </a:solidFill>
                <a:uFill>
                  <a:solidFill>
                    <a:srgbClr val="507392"/>
                  </a:solidFill>
                </a:uFill>
                <a:latin typeface="Myriad Pro" panose="020B0503030403020204"/>
                <a:cs typeface="Eras Light ITC"/>
              </a:rPr>
              <a:t>Strategic plans</a:t>
            </a:r>
            <a:endParaRPr lang="en-US" dirty="0"/>
          </a:p>
        </p:txBody>
      </p:sp>
      <p:sp>
        <p:nvSpPr>
          <p:cNvPr id="8" name="Rectangle 7"/>
          <p:cNvSpPr/>
          <p:nvPr/>
        </p:nvSpPr>
        <p:spPr>
          <a:xfrm>
            <a:off x="2086493" y="1350943"/>
            <a:ext cx="703815" cy="1200233"/>
          </a:xfrm>
          <a:prstGeom prst="rect">
            <a:avLst/>
          </a:prstGeom>
          <a:solidFill>
            <a:srgbClr val="34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33600" y="2835676"/>
            <a:ext cx="609600" cy="1368024"/>
          </a:xfrm>
          <a:prstGeom prst="rect">
            <a:avLst/>
          </a:prstGeom>
          <a:solidFill>
            <a:srgbClr val="B4C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4628" y="4450139"/>
            <a:ext cx="691728" cy="13861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101037" y="5872186"/>
            <a:ext cx="9373302" cy="322626"/>
          </a:xfrm>
          <a:prstGeom prst="rect">
            <a:avLst/>
          </a:prstGeom>
          <a:solidFill>
            <a:srgbClr val="001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AFB204-EEE6-4CF6-9C28-C4654D787870}"/>
              </a:ext>
            </a:extLst>
          </p:cNvPr>
          <p:cNvSpPr/>
          <p:nvPr/>
        </p:nvSpPr>
        <p:spPr>
          <a:xfrm rot="16200000">
            <a:off x="1591168" y="3148749"/>
            <a:ext cx="1694472" cy="703815"/>
          </a:xfrm>
          <a:prstGeom prst="rect">
            <a:avLst/>
          </a:prstGeom>
          <a:solidFill>
            <a:srgbClr val="B4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algn="ctr">
              <a:spcBef>
                <a:spcPts val="55"/>
              </a:spcBef>
              <a:tabLst>
                <a:tab pos="5139064" algn="l"/>
              </a:tabLst>
            </a:pPr>
            <a:r>
              <a:rPr lang="en-GB" sz="1600" kern="0" dirty="0">
                <a:solidFill>
                  <a:srgbClr val="00174A"/>
                </a:solidFill>
                <a:uFill>
                  <a:solidFill>
                    <a:srgbClr val="507392"/>
                  </a:solidFill>
                </a:uFill>
                <a:latin typeface="Myriad Pro" panose="020B0503030403020204"/>
                <a:ea typeface="+mj-ea"/>
              </a:rPr>
              <a:t>OPERATIONS</a:t>
            </a:r>
          </a:p>
        </p:txBody>
      </p:sp>
      <p:sp>
        <p:nvSpPr>
          <p:cNvPr id="13" name="Rectangle 12">
            <a:extLst>
              <a:ext uri="{FF2B5EF4-FFF2-40B4-BE49-F238E27FC236}">
                <a16:creationId xmlns:a16="http://schemas.microsoft.com/office/drawing/2014/main" id="{6DAFB204-EEE6-4CF6-9C28-C4654D787870}"/>
              </a:ext>
            </a:extLst>
          </p:cNvPr>
          <p:cNvSpPr/>
          <p:nvPr/>
        </p:nvSpPr>
        <p:spPr>
          <a:xfrm rot="16200000">
            <a:off x="1566875" y="1605680"/>
            <a:ext cx="1837267" cy="703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1" algn="ctr">
              <a:tabLst>
                <a:tab pos="5139064" algn="l"/>
              </a:tabLst>
            </a:pPr>
            <a:r>
              <a:rPr lang="en-GB" sz="1600" kern="0" spc="800" dirty="0">
                <a:solidFill>
                  <a:srgbClr val="00174A"/>
                </a:solidFill>
                <a:uFill>
                  <a:solidFill>
                    <a:srgbClr val="507392"/>
                  </a:solidFill>
                </a:uFill>
                <a:latin typeface="Myriad Pro" panose="020B0503030403020204"/>
                <a:ea typeface="+mj-ea"/>
              </a:rPr>
              <a:t>COST</a:t>
            </a:r>
            <a:r>
              <a:rPr lang="en-GB" sz="1600" kern="0" spc="30" dirty="0">
                <a:solidFill>
                  <a:srgbClr val="00174A"/>
                </a:solidFill>
                <a:uFill>
                  <a:solidFill>
                    <a:srgbClr val="507392"/>
                  </a:solidFill>
                </a:uFill>
                <a:latin typeface="Myriad Pro" panose="020B0503030403020204"/>
                <a:ea typeface="+mj-ea"/>
              </a:rPr>
              <a:t> EFFICIENCY</a:t>
            </a:r>
          </a:p>
        </p:txBody>
      </p:sp>
      <p:sp>
        <p:nvSpPr>
          <p:cNvPr id="14" name="Rectangle 13">
            <a:extLst>
              <a:ext uri="{FF2B5EF4-FFF2-40B4-BE49-F238E27FC236}">
                <a16:creationId xmlns:a16="http://schemas.microsoft.com/office/drawing/2014/main" id="{6DAFB204-EEE6-4CF6-9C28-C4654D787870}"/>
              </a:ext>
            </a:extLst>
          </p:cNvPr>
          <p:cNvSpPr/>
          <p:nvPr/>
        </p:nvSpPr>
        <p:spPr>
          <a:xfrm rot="16200000">
            <a:off x="1777008" y="4614693"/>
            <a:ext cx="1429077" cy="598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kern="0" dirty="0">
                <a:solidFill>
                  <a:srgbClr val="00174A"/>
                </a:solidFill>
                <a:uFill>
                  <a:solidFill>
                    <a:srgbClr val="507392"/>
                  </a:solidFill>
                </a:uFill>
                <a:latin typeface="Myriad Pro" panose="020B0503030403020204"/>
              </a:rPr>
              <a:t>FINANCE</a:t>
            </a:r>
          </a:p>
        </p:txBody>
      </p:sp>
      <p:sp>
        <p:nvSpPr>
          <p:cNvPr id="17" name="TextBox 16">
            <a:extLst>
              <a:ext uri="{FF2B5EF4-FFF2-40B4-BE49-F238E27FC236}">
                <a16:creationId xmlns:a16="http://schemas.microsoft.com/office/drawing/2014/main" id="{F50A78E3-CC80-47BA-A229-E41F45C1336C}"/>
              </a:ext>
            </a:extLst>
          </p:cNvPr>
          <p:cNvSpPr txBox="1"/>
          <p:nvPr/>
        </p:nvSpPr>
        <p:spPr>
          <a:xfrm>
            <a:off x="4061285" y="5827661"/>
            <a:ext cx="822925" cy="369332"/>
          </a:xfrm>
          <a:prstGeom prst="rect">
            <a:avLst/>
          </a:prstGeom>
          <a:noFill/>
        </p:spPr>
        <p:txBody>
          <a:bodyPr wrap="square" rtlCol="0">
            <a:spAutoFit/>
          </a:bodyPr>
          <a:lstStyle/>
          <a:p>
            <a:r>
              <a:rPr lang="en-GB" dirty="0">
                <a:solidFill>
                  <a:schemeClr val="bg1"/>
                </a:solidFill>
                <a:latin typeface="Myriad Pro" charset="0"/>
                <a:ea typeface="Myriad Pro" charset="0"/>
                <a:cs typeface="Myriad Pro" charset="0"/>
              </a:rPr>
              <a:t>2018</a:t>
            </a:r>
          </a:p>
        </p:txBody>
      </p:sp>
      <p:sp>
        <p:nvSpPr>
          <p:cNvPr id="18" name="TextBox 17">
            <a:extLst>
              <a:ext uri="{FF2B5EF4-FFF2-40B4-BE49-F238E27FC236}">
                <a16:creationId xmlns:a16="http://schemas.microsoft.com/office/drawing/2014/main" id="{418FABA5-0359-4735-9802-60462E69D806}"/>
              </a:ext>
            </a:extLst>
          </p:cNvPr>
          <p:cNvSpPr txBox="1"/>
          <p:nvPr/>
        </p:nvSpPr>
        <p:spPr>
          <a:xfrm>
            <a:off x="6026115" y="5872186"/>
            <a:ext cx="802523" cy="369332"/>
          </a:xfrm>
          <a:prstGeom prst="rect">
            <a:avLst/>
          </a:prstGeom>
          <a:noFill/>
        </p:spPr>
        <p:txBody>
          <a:bodyPr wrap="square" rtlCol="0">
            <a:spAutoFit/>
          </a:bodyPr>
          <a:lstStyle/>
          <a:p>
            <a:r>
              <a:rPr lang="en-GB" dirty="0">
                <a:solidFill>
                  <a:schemeClr val="bg1"/>
                </a:solidFill>
                <a:latin typeface="Myriad Pro" charset="0"/>
                <a:ea typeface="Myriad Pro" charset="0"/>
                <a:cs typeface="Myriad Pro" charset="0"/>
              </a:rPr>
              <a:t>2019</a:t>
            </a:r>
          </a:p>
        </p:txBody>
      </p:sp>
      <p:sp>
        <p:nvSpPr>
          <p:cNvPr id="19" name="TextBox 18">
            <a:extLst>
              <a:ext uri="{FF2B5EF4-FFF2-40B4-BE49-F238E27FC236}">
                <a16:creationId xmlns:a16="http://schemas.microsoft.com/office/drawing/2014/main" id="{3480046C-4A4A-4086-A6A6-4E2CE81899F7}"/>
              </a:ext>
            </a:extLst>
          </p:cNvPr>
          <p:cNvSpPr txBox="1"/>
          <p:nvPr/>
        </p:nvSpPr>
        <p:spPr>
          <a:xfrm>
            <a:off x="7820750" y="5866675"/>
            <a:ext cx="811521" cy="369332"/>
          </a:xfrm>
          <a:prstGeom prst="rect">
            <a:avLst/>
          </a:prstGeom>
          <a:noFill/>
        </p:spPr>
        <p:txBody>
          <a:bodyPr wrap="square" rtlCol="0">
            <a:spAutoFit/>
          </a:bodyPr>
          <a:lstStyle/>
          <a:p>
            <a:r>
              <a:rPr lang="en-GB" dirty="0">
                <a:solidFill>
                  <a:schemeClr val="bg1"/>
                </a:solidFill>
                <a:latin typeface="Myriad Pro" charset="0"/>
                <a:ea typeface="Myriad Pro" charset="0"/>
                <a:cs typeface="Myriad Pro" charset="0"/>
              </a:rPr>
              <a:t>2020</a:t>
            </a:r>
          </a:p>
        </p:txBody>
      </p:sp>
      <p:sp>
        <p:nvSpPr>
          <p:cNvPr id="20" name="TextBox 19">
            <a:extLst>
              <a:ext uri="{FF2B5EF4-FFF2-40B4-BE49-F238E27FC236}">
                <a16:creationId xmlns:a16="http://schemas.microsoft.com/office/drawing/2014/main" id="{0D1D6F96-6104-4242-A840-C0175658D80B}"/>
              </a:ext>
            </a:extLst>
          </p:cNvPr>
          <p:cNvSpPr txBox="1"/>
          <p:nvPr/>
        </p:nvSpPr>
        <p:spPr>
          <a:xfrm>
            <a:off x="9351121" y="5854040"/>
            <a:ext cx="816336" cy="369332"/>
          </a:xfrm>
          <a:prstGeom prst="rect">
            <a:avLst/>
          </a:prstGeom>
          <a:noFill/>
        </p:spPr>
        <p:txBody>
          <a:bodyPr wrap="square" rtlCol="0">
            <a:spAutoFit/>
          </a:bodyPr>
          <a:lstStyle/>
          <a:p>
            <a:r>
              <a:rPr lang="en-GB" dirty="0">
                <a:solidFill>
                  <a:schemeClr val="bg1"/>
                </a:solidFill>
                <a:latin typeface="Myriad Pro" charset="0"/>
                <a:ea typeface="Myriad Pro" charset="0"/>
                <a:cs typeface="Myriad Pro" charset="0"/>
              </a:rPr>
              <a:t>2021</a:t>
            </a:r>
          </a:p>
        </p:txBody>
      </p:sp>
      <p:sp>
        <p:nvSpPr>
          <p:cNvPr id="32" name="Oval 31"/>
          <p:cNvSpPr/>
          <p:nvPr/>
        </p:nvSpPr>
        <p:spPr>
          <a:xfrm>
            <a:off x="4266805" y="2951057"/>
            <a:ext cx="171755" cy="163576"/>
          </a:xfrm>
          <a:prstGeom prst="ellipse">
            <a:avLst/>
          </a:prstGeom>
          <a:solidFill>
            <a:srgbClr val="B4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4364330" y="3056364"/>
            <a:ext cx="4752392" cy="1"/>
          </a:xfrm>
          <a:prstGeom prst="straightConnector1">
            <a:avLst/>
          </a:prstGeom>
          <a:ln w="12700">
            <a:solidFill>
              <a:srgbClr val="B4CAEA"/>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016119" y="3995224"/>
            <a:ext cx="171755" cy="163576"/>
          </a:xfrm>
          <a:prstGeom prst="ellipse">
            <a:avLst/>
          </a:prstGeom>
          <a:solidFill>
            <a:srgbClr val="B4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3113644" y="4100532"/>
            <a:ext cx="6392345" cy="1"/>
          </a:xfrm>
          <a:prstGeom prst="straightConnector1">
            <a:avLst/>
          </a:prstGeom>
          <a:solidFill>
            <a:srgbClr val="B4CAEA"/>
          </a:solidFill>
          <a:ln w="12700">
            <a:solidFill>
              <a:srgbClr val="B4CAEA"/>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22891" y="3660023"/>
            <a:ext cx="171755" cy="163576"/>
          </a:xfrm>
          <a:prstGeom prst="ellipse">
            <a:avLst/>
          </a:prstGeom>
          <a:solidFill>
            <a:srgbClr val="B4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V="1">
            <a:off x="3168611" y="3777409"/>
            <a:ext cx="5095251" cy="1"/>
          </a:xfrm>
          <a:prstGeom prst="straightConnector1">
            <a:avLst/>
          </a:prstGeom>
          <a:solidFill>
            <a:srgbClr val="B4CAEA"/>
          </a:solidFill>
          <a:ln w="12700">
            <a:solidFill>
              <a:srgbClr val="B4CAEA"/>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3022891" y="3292732"/>
            <a:ext cx="171755" cy="163576"/>
          </a:xfrm>
          <a:prstGeom prst="ellipse">
            <a:avLst/>
          </a:prstGeom>
          <a:solidFill>
            <a:srgbClr val="B4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V="1">
            <a:off x="3150758" y="3407865"/>
            <a:ext cx="8176605" cy="1"/>
          </a:xfrm>
          <a:prstGeom prst="straightConnector1">
            <a:avLst/>
          </a:prstGeom>
          <a:solidFill>
            <a:srgbClr val="B4CAEA"/>
          </a:solidFill>
          <a:ln w="12700">
            <a:solidFill>
              <a:srgbClr val="B4CAEA"/>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488260" y="2671596"/>
            <a:ext cx="171755" cy="163576"/>
          </a:xfrm>
          <a:prstGeom prst="ellipse">
            <a:avLst/>
          </a:prstGeom>
          <a:solidFill>
            <a:srgbClr val="B4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V="1">
            <a:off x="3585785" y="2758565"/>
            <a:ext cx="6991230" cy="18339"/>
          </a:xfrm>
          <a:prstGeom prst="straightConnector1">
            <a:avLst/>
          </a:prstGeom>
          <a:solidFill>
            <a:srgbClr val="B4CAEA"/>
          </a:solidFill>
          <a:ln w="12700">
            <a:solidFill>
              <a:srgbClr val="B4CAEA"/>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3574137" y="2523633"/>
            <a:ext cx="6832684" cy="276999"/>
          </a:xfrm>
          <a:prstGeom prst="rect">
            <a:avLst/>
          </a:prstGeom>
        </p:spPr>
        <p:txBody>
          <a:bodyPr wrap="square">
            <a:spAutoFit/>
          </a:bodyPr>
          <a:lstStyle/>
          <a:p>
            <a:pPr algn="ctr"/>
            <a:r>
              <a:rPr lang="en-GB" sz="1200" dirty="0">
                <a:latin typeface="Myriad Pro" panose="020B0503030403020204"/>
              </a:rPr>
              <a:t>Seek opportunities for growth to improve visibility to customers and potential business partners</a:t>
            </a:r>
          </a:p>
        </p:txBody>
      </p:sp>
      <p:sp>
        <p:nvSpPr>
          <p:cNvPr id="55" name="Rectangle 54"/>
          <p:cNvSpPr/>
          <p:nvPr/>
        </p:nvSpPr>
        <p:spPr>
          <a:xfrm>
            <a:off x="4450208" y="2823067"/>
            <a:ext cx="4038285" cy="276999"/>
          </a:xfrm>
          <a:prstGeom prst="rect">
            <a:avLst/>
          </a:prstGeom>
        </p:spPr>
        <p:txBody>
          <a:bodyPr wrap="none">
            <a:spAutoFit/>
          </a:bodyPr>
          <a:lstStyle/>
          <a:p>
            <a:r>
              <a:rPr lang="en-GB" sz="1200" dirty="0">
                <a:latin typeface="Myriad Pro" panose="020B0503030403020204"/>
              </a:rPr>
              <a:t> Digitise operations &amp; entrench collaboration across all units </a:t>
            </a:r>
            <a:endParaRPr lang="en-US" sz="1200" dirty="0"/>
          </a:p>
        </p:txBody>
      </p:sp>
      <p:sp>
        <p:nvSpPr>
          <p:cNvPr id="56" name="Rectangle 55"/>
          <p:cNvSpPr/>
          <p:nvPr/>
        </p:nvSpPr>
        <p:spPr>
          <a:xfrm>
            <a:off x="3219610" y="3182653"/>
            <a:ext cx="3661580" cy="276999"/>
          </a:xfrm>
          <a:prstGeom prst="rect">
            <a:avLst/>
          </a:prstGeom>
        </p:spPr>
        <p:txBody>
          <a:bodyPr wrap="none">
            <a:spAutoFit/>
          </a:bodyPr>
          <a:lstStyle/>
          <a:p>
            <a:r>
              <a:rPr lang="en-GB" sz="1200" dirty="0">
                <a:latin typeface="Myriad Pro" panose="020B0503030403020204"/>
              </a:rPr>
              <a:t> Develop human capital to  strengthen service delivery</a:t>
            </a:r>
          </a:p>
        </p:txBody>
      </p:sp>
      <p:sp>
        <p:nvSpPr>
          <p:cNvPr id="62" name="Rectangle 61"/>
          <p:cNvSpPr/>
          <p:nvPr/>
        </p:nvSpPr>
        <p:spPr>
          <a:xfrm>
            <a:off x="3191558" y="3550110"/>
            <a:ext cx="6096000" cy="276999"/>
          </a:xfrm>
          <a:prstGeom prst="rect">
            <a:avLst/>
          </a:prstGeom>
        </p:spPr>
        <p:txBody>
          <a:bodyPr>
            <a:spAutoFit/>
          </a:bodyPr>
          <a:lstStyle/>
          <a:p>
            <a:r>
              <a:rPr lang="en-GB" sz="1200" dirty="0">
                <a:latin typeface="Myriad Pro" panose="020B0503030403020204"/>
              </a:rPr>
              <a:t> Diversify the outsourcing business to business process outsourcing </a:t>
            </a:r>
          </a:p>
        </p:txBody>
      </p:sp>
      <p:sp>
        <p:nvSpPr>
          <p:cNvPr id="63" name="Rectangle 62"/>
          <p:cNvSpPr/>
          <p:nvPr/>
        </p:nvSpPr>
        <p:spPr>
          <a:xfrm>
            <a:off x="3221497" y="3866661"/>
            <a:ext cx="2715808" cy="276999"/>
          </a:xfrm>
          <a:prstGeom prst="rect">
            <a:avLst/>
          </a:prstGeom>
        </p:spPr>
        <p:txBody>
          <a:bodyPr wrap="none">
            <a:spAutoFit/>
          </a:bodyPr>
          <a:lstStyle/>
          <a:p>
            <a:r>
              <a:rPr lang="en-GB" sz="1200" dirty="0">
                <a:latin typeface="Myriad Pro" panose="020B0503030403020204"/>
              </a:rPr>
              <a:t> Expansion of Marine business to Ghana</a:t>
            </a:r>
          </a:p>
        </p:txBody>
      </p:sp>
      <p:cxnSp>
        <p:nvCxnSpPr>
          <p:cNvPr id="70" name="Straight Arrow Connector 69"/>
          <p:cNvCxnSpPr/>
          <p:nvPr/>
        </p:nvCxnSpPr>
        <p:spPr>
          <a:xfrm flipV="1">
            <a:off x="3120416" y="5217617"/>
            <a:ext cx="1641235" cy="1"/>
          </a:xfrm>
          <a:prstGeom prst="straightConnector1">
            <a:avLst/>
          </a:prstGeom>
          <a:solidFill>
            <a:srgbClr val="B4CAEA"/>
          </a:solidFill>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305687" y="4510794"/>
            <a:ext cx="7021676" cy="1"/>
          </a:xfrm>
          <a:prstGeom prst="straightConnector1">
            <a:avLst/>
          </a:prstGeom>
          <a:solidFill>
            <a:srgbClr val="B4CAEA"/>
          </a:solidFill>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353295" y="4264054"/>
            <a:ext cx="2606804" cy="276999"/>
          </a:xfrm>
          <a:prstGeom prst="rect">
            <a:avLst/>
          </a:prstGeom>
        </p:spPr>
        <p:txBody>
          <a:bodyPr wrap="none">
            <a:spAutoFit/>
          </a:bodyPr>
          <a:lstStyle/>
          <a:p>
            <a:r>
              <a:rPr lang="en-GB" sz="1200" dirty="0">
                <a:latin typeface="Myriad Pro" panose="020B0503030403020204"/>
              </a:rPr>
              <a:t> Raise capital (debt/equity) of $50mm </a:t>
            </a:r>
            <a:endParaRPr lang="en-US" sz="1200" dirty="0"/>
          </a:p>
        </p:txBody>
      </p:sp>
      <p:cxnSp>
        <p:nvCxnSpPr>
          <p:cNvPr id="77" name="Straight Arrow Connector 76"/>
          <p:cNvCxnSpPr/>
          <p:nvPr/>
        </p:nvCxnSpPr>
        <p:spPr>
          <a:xfrm flipV="1">
            <a:off x="4494155" y="4849595"/>
            <a:ext cx="6410406" cy="1"/>
          </a:xfrm>
          <a:prstGeom prst="straightConnector1">
            <a:avLst/>
          </a:prstGeom>
          <a:solidFill>
            <a:srgbClr val="B4CAEA"/>
          </a:solidFill>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4586818" y="4610360"/>
            <a:ext cx="2155650" cy="276999"/>
          </a:xfrm>
          <a:prstGeom prst="rect">
            <a:avLst/>
          </a:prstGeom>
        </p:spPr>
        <p:txBody>
          <a:bodyPr wrap="square">
            <a:spAutoFit/>
          </a:bodyPr>
          <a:lstStyle/>
          <a:p>
            <a:r>
              <a:rPr lang="en-GB" sz="1200" dirty="0">
                <a:latin typeface="Myriad Pro" panose="020B0503030403020204"/>
              </a:rPr>
              <a:t>Achieve debt ratio of 70%</a:t>
            </a:r>
          </a:p>
        </p:txBody>
      </p:sp>
      <p:sp>
        <p:nvSpPr>
          <p:cNvPr id="80" name="Rectangle 79"/>
          <p:cNvSpPr/>
          <p:nvPr/>
        </p:nvSpPr>
        <p:spPr>
          <a:xfrm>
            <a:off x="3246545" y="4922289"/>
            <a:ext cx="3179075" cy="276999"/>
          </a:xfrm>
          <a:prstGeom prst="rect">
            <a:avLst/>
          </a:prstGeom>
        </p:spPr>
        <p:txBody>
          <a:bodyPr wrap="none">
            <a:spAutoFit/>
          </a:bodyPr>
          <a:lstStyle/>
          <a:p>
            <a:r>
              <a:rPr lang="en-GB" sz="1200" dirty="0">
                <a:latin typeface="Myriad Pro" panose="020B0503030403020204"/>
              </a:rPr>
              <a:t>Conversion of $10.0mm loan stock from </a:t>
            </a:r>
            <a:r>
              <a:rPr lang="en-GB" sz="1200" dirty="0" err="1">
                <a:latin typeface="Myriad Pro" panose="020B0503030403020204"/>
              </a:rPr>
              <a:t>Abraaj</a:t>
            </a:r>
            <a:endParaRPr lang="en-GB" sz="1200" dirty="0">
              <a:latin typeface="Myriad Pro" panose="020B0503030403020204"/>
            </a:endParaRPr>
          </a:p>
        </p:txBody>
      </p:sp>
      <p:grpSp>
        <p:nvGrpSpPr>
          <p:cNvPr id="112" name="Group 111"/>
          <p:cNvGrpSpPr/>
          <p:nvPr/>
        </p:nvGrpSpPr>
        <p:grpSpPr>
          <a:xfrm>
            <a:off x="3178859" y="1690216"/>
            <a:ext cx="4532644" cy="318246"/>
            <a:chOff x="3178859" y="1575916"/>
            <a:chExt cx="4532644" cy="318246"/>
          </a:xfrm>
        </p:grpSpPr>
        <p:sp>
          <p:nvSpPr>
            <p:cNvPr id="21" name="Oval 20"/>
            <p:cNvSpPr/>
            <p:nvPr/>
          </p:nvSpPr>
          <p:spPr>
            <a:xfrm>
              <a:off x="3178859" y="1699774"/>
              <a:ext cx="174941" cy="166610"/>
            </a:xfrm>
            <a:prstGeom prst="ellipse">
              <a:avLst/>
            </a:prstGeom>
            <a:solidFill>
              <a:srgbClr val="34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3276384" y="1819641"/>
              <a:ext cx="4395432" cy="1"/>
            </a:xfrm>
            <a:prstGeom prst="straightConnector1">
              <a:avLst/>
            </a:prstGeom>
            <a:ln w="12700">
              <a:solidFill>
                <a:srgbClr val="3489CC"/>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45404" y="1575916"/>
              <a:ext cx="3957997" cy="282137"/>
            </a:xfrm>
            <a:prstGeom prst="rect">
              <a:avLst/>
            </a:prstGeom>
            <a:noFill/>
          </p:spPr>
          <p:txBody>
            <a:bodyPr wrap="square" rtlCol="0">
              <a:spAutoFit/>
            </a:bodyPr>
            <a:lstStyle/>
            <a:p>
              <a:r>
                <a:rPr lang="en-GB" sz="1200" dirty="0">
                  <a:latin typeface="Myriad Pro" charset="0"/>
                  <a:ea typeface="Myriad Pro" charset="0"/>
                  <a:cs typeface="Myriad Pro" charset="0"/>
                </a:rPr>
                <a:t> Improve on implemented cost optimisation initiatives</a:t>
              </a:r>
              <a:endParaRPr lang="en-US" sz="1200" dirty="0">
                <a:latin typeface="Myriad Pro" charset="0"/>
                <a:ea typeface="Myriad Pro" charset="0"/>
                <a:cs typeface="Myriad Pro" charset="0"/>
              </a:endParaRPr>
            </a:p>
          </p:txBody>
        </p:sp>
        <p:sp>
          <p:nvSpPr>
            <p:cNvPr id="93" name="Triangle 92"/>
            <p:cNvSpPr/>
            <p:nvPr/>
          </p:nvSpPr>
          <p:spPr>
            <a:xfrm rot="5400000">
              <a:off x="7561233" y="1743892"/>
              <a:ext cx="165926" cy="134614"/>
            </a:xfrm>
            <a:prstGeom prst="triangle">
              <a:avLst/>
            </a:prstGeom>
            <a:solidFill>
              <a:srgbClr val="34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5092414" y="2030574"/>
            <a:ext cx="5456673" cy="333990"/>
            <a:chOff x="5087938" y="1828650"/>
            <a:chExt cx="5456673" cy="333990"/>
          </a:xfrm>
        </p:grpSpPr>
        <p:sp>
          <p:nvSpPr>
            <p:cNvPr id="25" name="Oval 24"/>
            <p:cNvSpPr/>
            <p:nvPr/>
          </p:nvSpPr>
          <p:spPr>
            <a:xfrm>
              <a:off x="5087938" y="1964455"/>
              <a:ext cx="171755" cy="163576"/>
            </a:xfrm>
            <a:prstGeom prst="ellipse">
              <a:avLst/>
            </a:prstGeom>
            <a:solidFill>
              <a:srgbClr val="34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5205019" y="2069762"/>
              <a:ext cx="5296018" cy="1"/>
            </a:xfrm>
            <a:prstGeom prst="straightConnector1">
              <a:avLst/>
            </a:prstGeom>
            <a:ln w="12700">
              <a:solidFill>
                <a:srgbClr val="3489CC"/>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294809" y="1828650"/>
              <a:ext cx="4046301" cy="276999"/>
            </a:xfrm>
            <a:prstGeom prst="rect">
              <a:avLst/>
            </a:prstGeom>
          </p:spPr>
          <p:txBody>
            <a:bodyPr wrap="none">
              <a:spAutoFit/>
            </a:bodyPr>
            <a:lstStyle/>
            <a:p>
              <a:pPr algn="ctr"/>
              <a:r>
                <a:rPr lang="en-GB" sz="1200" dirty="0">
                  <a:latin typeface="Myriad Pro" panose="020B0503030403020204"/>
                </a:rPr>
                <a:t>Maintain operating expense growth rate below inflation rate</a:t>
              </a:r>
            </a:p>
          </p:txBody>
        </p:sp>
        <p:sp>
          <p:nvSpPr>
            <p:cNvPr id="94" name="Triangle 93"/>
            <p:cNvSpPr/>
            <p:nvPr/>
          </p:nvSpPr>
          <p:spPr>
            <a:xfrm rot="5400000">
              <a:off x="10394341" y="2012370"/>
              <a:ext cx="165926" cy="134614"/>
            </a:xfrm>
            <a:prstGeom prst="triangle">
              <a:avLst/>
            </a:prstGeom>
            <a:solidFill>
              <a:srgbClr val="34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riangle 94"/>
          <p:cNvSpPr/>
          <p:nvPr/>
        </p:nvSpPr>
        <p:spPr>
          <a:xfrm rot="5400000">
            <a:off x="10485381" y="2686077"/>
            <a:ext cx="165926" cy="134614"/>
          </a:xfrm>
          <a:prstGeom prst="triangle">
            <a:avLst/>
          </a:prstGeom>
          <a:solidFill>
            <a:srgbClr val="B4C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iangle 95"/>
          <p:cNvSpPr/>
          <p:nvPr/>
        </p:nvSpPr>
        <p:spPr>
          <a:xfrm rot="5400000">
            <a:off x="9014639" y="2997383"/>
            <a:ext cx="165926" cy="134614"/>
          </a:xfrm>
          <a:prstGeom prst="triangle">
            <a:avLst/>
          </a:prstGeom>
          <a:solidFill>
            <a:srgbClr val="B4C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iangle 96"/>
          <p:cNvSpPr/>
          <p:nvPr/>
        </p:nvSpPr>
        <p:spPr>
          <a:xfrm rot="5400000">
            <a:off x="8194840" y="3713579"/>
            <a:ext cx="165926" cy="134614"/>
          </a:xfrm>
          <a:prstGeom prst="triangle">
            <a:avLst/>
          </a:prstGeom>
          <a:solidFill>
            <a:srgbClr val="B4C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iangle 97"/>
          <p:cNvSpPr/>
          <p:nvPr/>
        </p:nvSpPr>
        <p:spPr>
          <a:xfrm rot="5400000">
            <a:off x="9389342" y="4028738"/>
            <a:ext cx="165926" cy="134614"/>
          </a:xfrm>
          <a:prstGeom prst="triangle">
            <a:avLst/>
          </a:prstGeom>
          <a:solidFill>
            <a:srgbClr val="B4C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3"/>
          <a:stretch>
            <a:fillRect/>
          </a:stretch>
        </p:blipFill>
        <p:spPr>
          <a:xfrm>
            <a:off x="11235375" y="3320704"/>
            <a:ext cx="127000" cy="165100"/>
          </a:xfrm>
          <a:prstGeom prst="rect">
            <a:avLst/>
          </a:prstGeom>
        </p:spPr>
      </p:pic>
      <p:sp>
        <p:nvSpPr>
          <p:cNvPr id="102" name="Triangle 101"/>
          <p:cNvSpPr/>
          <p:nvPr/>
        </p:nvSpPr>
        <p:spPr>
          <a:xfrm rot="5400000">
            <a:off x="11244400" y="4465795"/>
            <a:ext cx="165926" cy="13461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iangle 103"/>
          <p:cNvSpPr/>
          <p:nvPr/>
        </p:nvSpPr>
        <p:spPr>
          <a:xfrm rot="5400000">
            <a:off x="10810107" y="4798645"/>
            <a:ext cx="165926" cy="13461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iangle 105"/>
          <p:cNvSpPr/>
          <p:nvPr/>
        </p:nvSpPr>
        <p:spPr>
          <a:xfrm rot="5400000">
            <a:off x="4663079" y="5150310"/>
            <a:ext cx="165926" cy="13461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208162" y="4405484"/>
            <a:ext cx="171755" cy="163576"/>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396630" y="4744284"/>
            <a:ext cx="171755" cy="163576"/>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022891" y="5112309"/>
            <a:ext cx="171755" cy="16357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44D9DE53-19EA-4C9B-B962-8E692AB59906}"/>
              </a:ext>
            </a:extLst>
          </p:cNvPr>
          <p:cNvCxnSpPr/>
          <p:nvPr/>
        </p:nvCxnSpPr>
        <p:spPr>
          <a:xfrm flipV="1">
            <a:off x="2976599" y="5759545"/>
            <a:ext cx="1641235" cy="1"/>
          </a:xfrm>
          <a:prstGeom prst="straightConnector1">
            <a:avLst/>
          </a:prstGeom>
          <a:solidFill>
            <a:srgbClr val="B4CAEA"/>
          </a:solidFill>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D6A25B85-A931-482F-AA7E-EB7B5E2C07A3}"/>
              </a:ext>
            </a:extLst>
          </p:cNvPr>
          <p:cNvSpPr/>
          <p:nvPr/>
        </p:nvSpPr>
        <p:spPr>
          <a:xfrm>
            <a:off x="2852305" y="5649800"/>
            <a:ext cx="171755" cy="16357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105">
            <a:extLst>
              <a:ext uri="{FF2B5EF4-FFF2-40B4-BE49-F238E27FC236}">
                <a16:creationId xmlns:a16="http://schemas.microsoft.com/office/drawing/2014/main" id="{5CAEECB1-F43C-47D5-A80B-1BB29F0B1485}"/>
              </a:ext>
            </a:extLst>
          </p:cNvPr>
          <p:cNvSpPr/>
          <p:nvPr/>
        </p:nvSpPr>
        <p:spPr>
          <a:xfrm rot="5400000">
            <a:off x="4563745" y="5684103"/>
            <a:ext cx="165926" cy="13461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F0E864F-16C5-475A-87C9-F24BE289CF08}"/>
              </a:ext>
            </a:extLst>
          </p:cNvPr>
          <p:cNvSpPr/>
          <p:nvPr/>
        </p:nvSpPr>
        <p:spPr>
          <a:xfrm>
            <a:off x="2918781" y="5282642"/>
            <a:ext cx="8970533" cy="461665"/>
          </a:xfrm>
          <a:prstGeom prst="rect">
            <a:avLst/>
          </a:prstGeom>
        </p:spPr>
        <p:txBody>
          <a:bodyPr wrap="none">
            <a:spAutoFit/>
          </a:bodyPr>
          <a:lstStyle/>
          <a:p>
            <a:r>
              <a:rPr lang="en-GB" sz="1200" dirty="0">
                <a:latin typeface="Myriad Pro" panose="020B0503030403020204"/>
              </a:rPr>
              <a:t> Reconstruct share based on the approved ratio of 1 to 4 held and then raise fresh capital through rights and public offer so as to meet the </a:t>
            </a:r>
          </a:p>
          <a:p>
            <a:r>
              <a:rPr lang="en-GB" sz="1200" dirty="0">
                <a:latin typeface="Myriad Pro" panose="020B0503030403020204"/>
              </a:rPr>
              <a:t> minimum capital requirement </a:t>
            </a:r>
            <a:endParaRPr lang="en-US" sz="1200" dirty="0">
              <a:latin typeface="Myriad Pro" panose="020B0503030403020204"/>
            </a:endParaRPr>
          </a:p>
        </p:txBody>
      </p:sp>
    </p:spTree>
    <p:extLst>
      <p:ext uri="{BB962C8B-B14F-4D97-AF65-F5344CB8AC3E}">
        <p14:creationId xmlns:p14="http://schemas.microsoft.com/office/powerpoint/2010/main" val="1834012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32</a:t>
            </a:fld>
            <a:endParaRPr lang="en-US" dirty="0"/>
          </a:p>
        </p:txBody>
      </p:sp>
      <p:sp>
        <p:nvSpPr>
          <p:cNvPr id="3" name="Text Placeholder 2"/>
          <p:cNvSpPr>
            <a:spLocks noGrp="1"/>
          </p:cNvSpPr>
          <p:nvPr>
            <p:ph type="body" sz="quarter" idx="13"/>
          </p:nvPr>
        </p:nvSpPr>
        <p:spPr>
          <a:xfrm>
            <a:off x="3941412" y="6319946"/>
            <a:ext cx="7446963" cy="363645"/>
          </a:xfrm>
        </p:spPr>
        <p:txBody>
          <a:bodyPr/>
          <a:lstStyle/>
          <a:p>
            <a:r>
              <a:rPr lang="en-GB" i="1" dirty="0">
                <a:solidFill>
                  <a:srgbClr val="001F5F"/>
                </a:solidFill>
                <a:latin typeface="Myriad Pro" panose="020B0503030403020204"/>
              </a:rPr>
              <a:t>*Growth adjusted to exclude FX loss </a:t>
            </a:r>
          </a:p>
          <a:p>
            <a:endParaRPr lang="en-US" dirty="0"/>
          </a:p>
        </p:txBody>
      </p:sp>
      <p:sp>
        <p:nvSpPr>
          <p:cNvPr id="4" name="Title 3"/>
          <p:cNvSpPr>
            <a:spLocks noGrp="1"/>
          </p:cNvSpPr>
          <p:nvPr>
            <p:ph type="title"/>
          </p:nvPr>
        </p:nvSpPr>
        <p:spPr>
          <a:xfrm>
            <a:off x="1858753" y="486000"/>
            <a:ext cx="9543600" cy="717951"/>
          </a:xfrm>
        </p:spPr>
        <p:txBody>
          <a:bodyPr/>
          <a:lstStyle/>
          <a:p>
            <a:pPr marL="7701">
              <a:spcBef>
                <a:spcPts val="55"/>
              </a:spcBef>
            </a:pPr>
            <a:r>
              <a:rPr lang="en-US" kern="0" spc="30" dirty="0">
                <a:solidFill>
                  <a:srgbClr val="001F5F"/>
                </a:solidFill>
                <a:latin typeface="Myriad Pro" panose="020B0503030403020204"/>
                <a:cs typeface="Eras Light ITC"/>
              </a:rPr>
              <a:t>FY 2018 Guidance</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8274" y="1516586"/>
            <a:ext cx="8426023" cy="3732980"/>
          </a:xfrm>
          <a:prstGeom prst="rect">
            <a:avLst/>
          </a:prstGeom>
        </p:spPr>
      </p:pic>
      <p:sp>
        <p:nvSpPr>
          <p:cNvPr id="22" name="TextBox 21"/>
          <p:cNvSpPr txBox="1"/>
          <p:nvPr/>
        </p:nvSpPr>
        <p:spPr>
          <a:xfrm>
            <a:off x="2076511" y="1883882"/>
            <a:ext cx="1934926" cy="369332"/>
          </a:xfrm>
          <a:prstGeom prst="rect">
            <a:avLst/>
          </a:prstGeom>
          <a:noFill/>
        </p:spPr>
        <p:txBody>
          <a:bodyPr wrap="square" rtlCol="0">
            <a:spAutoFit/>
          </a:bodyPr>
          <a:lstStyle/>
          <a:p>
            <a:pPr marL="7701" algn="ctr"/>
            <a:r>
              <a:rPr lang="en-US" b="1" spc="-3" dirty="0">
                <a:solidFill>
                  <a:srgbClr val="003063"/>
                </a:solidFill>
                <a:latin typeface="Myriad Pro" panose="020B0503030403020204"/>
                <a:cs typeface="Arial"/>
              </a:rPr>
              <a:t>METRICS</a:t>
            </a:r>
            <a:endParaRPr lang="en-US" dirty="0">
              <a:latin typeface="Myriad Pro" panose="020B0503030403020204"/>
              <a:cs typeface="Arial"/>
            </a:endParaRPr>
          </a:p>
        </p:txBody>
      </p:sp>
      <p:sp>
        <p:nvSpPr>
          <p:cNvPr id="24" name="TextBox 23"/>
          <p:cNvSpPr txBox="1"/>
          <p:nvPr/>
        </p:nvSpPr>
        <p:spPr>
          <a:xfrm>
            <a:off x="4280490" y="1659736"/>
            <a:ext cx="1199733" cy="369332"/>
          </a:xfrm>
          <a:prstGeom prst="rect">
            <a:avLst/>
          </a:prstGeom>
          <a:noFill/>
        </p:spPr>
        <p:txBody>
          <a:bodyPr wrap="square" rtlCol="0">
            <a:spAutoFit/>
          </a:bodyPr>
          <a:lstStyle/>
          <a:p>
            <a:pPr marL="7701" algn="ctr"/>
            <a:r>
              <a:rPr lang="es-ES_tradnl" b="1" spc="-3" dirty="0">
                <a:solidFill>
                  <a:schemeClr val="bg1"/>
                </a:solidFill>
                <a:latin typeface="Myriad Pro" panose="020B0503030403020204"/>
                <a:cs typeface="Arial"/>
              </a:rPr>
              <a:t>FY 2016</a:t>
            </a:r>
            <a:endParaRPr lang="es-ES_tradnl" dirty="0">
              <a:solidFill>
                <a:schemeClr val="bg1"/>
              </a:solidFill>
              <a:latin typeface="Myriad Pro" panose="020B0503030403020204"/>
              <a:cs typeface="Arial"/>
            </a:endParaRPr>
          </a:p>
        </p:txBody>
      </p:sp>
      <p:sp>
        <p:nvSpPr>
          <p:cNvPr id="25" name="TextBox 24"/>
          <p:cNvSpPr txBox="1"/>
          <p:nvPr/>
        </p:nvSpPr>
        <p:spPr>
          <a:xfrm>
            <a:off x="5502136" y="1659736"/>
            <a:ext cx="1199733" cy="646331"/>
          </a:xfrm>
          <a:prstGeom prst="rect">
            <a:avLst/>
          </a:prstGeom>
          <a:noFill/>
        </p:spPr>
        <p:txBody>
          <a:bodyPr wrap="square" rtlCol="0">
            <a:spAutoFit/>
          </a:bodyPr>
          <a:lstStyle/>
          <a:p>
            <a:pPr algn="ctr">
              <a:lnSpc>
                <a:spcPct val="100000"/>
              </a:lnSpc>
            </a:pPr>
            <a:r>
              <a:rPr lang="en-US" b="1" spc="-3" dirty="0">
                <a:solidFill>
                  <a:schemeClr val="bg1"/>
                </a:solidFill>
                <a:latin typeface="Myriad Pro" panose="020B0503030403020204"/>
                <a:cs typeface="Arial"/>
              </a:rPr>
              <a:t>FY 2017</a:t>
            </a:r>
            <a:endParaRPr lang="en-US" dirty="0">
              <a:solidFill>
                <a:schemeClr val="bg1"/>
              </a:solidFill>
              <a:latin typeface="Myriad Pro" panose="020B0503030403020204"/>
              <a:cs typeface="Arial"/>
            </a:endParaRPr>
          </a:p>
          <a:p>
            <a:pPr algn="ctr">
              <a:lnSpc>
                <a:spcPct val="100000"/>
              </a:lnSpc>
            </a:pPr>
            <a:r>
              <a:rPr lang="en-US" b="1" dirty="0">
                <a:solidFill>
                  <a:schemeClr val="bg1"/>
                </a:solidFill>
                <a:latin typeface="Myriad Pro" panose="020B0503030403020204"/>
                <a:cs typeface="Arial"/>
              </a:rPr>
              <a:t>Guidanc</a:t>
            </a:r>
            <a:r>
              <a:rPr lang="en-US" b="1" spc="-3" dirty="0">
                <a:solidFill>
                  <a:schemeClr val="bg1"/>
                </a:solidFill>
                <a:latin typeface="Myriad Pro" panose="020B0503030403020204"/>
                <a:cs typeface="Arial"/>
              </a:rPr>
              <a:t>e</a:t>
            </a:r>
            <a:endParaRPr lang="en-US" dirty="0">
              <a:solidFill>
                <a:schemeClr val="bg1"/>
              </a:solidFill>
              <a:latin typeface="Myriad Pro" panose="020B0503030403020204"/>
              <a:cs typeface="Arial"/>
            </a:endParaRPr>
          </a:p>
        </p:txBody>
      </p:sp>
      <p:sp>
        <p:nvSpPr>
          <p:cNvPr id="26" name="TextBox 25"/>
          <p:cNvSpPr txBox="1"/>
          <p:nvPr/>
        </p:nvSpPr>
        <p:spPr>
          <a:xfrm>
            <a:off x="6628924" y="1659736"/>
            <a:ext cx="1199733" cy="646331"/>
          </a:xfrm>
          <a:prstGeom prst="rect">
            <a:avLst/>
          </a:prstGeom>
          <a:noFill/>
        </p:spPr>
        <p:txBody>
          <a:bodyPr wrap="square" rtlCol="0">
            <a:spAutoFit/>
          </a:bodyPr>
          <a:lstStyle/>
          <a:p>
            <a:pPr algn="ctr">
              <a:lnSpc>
                <a:spcPct val="100000"/>
              </a:lnSpc>
            </a:pPr>
            <a:r>
              <a:rPr lang="en-US" b="1" spc="-3" dirty="0">
                <a:solidFill>
                  <a:schemeClr val="bg1"/>
                </a:solidFill>
                <a:latin typeface="Myriad Pro" panose="020B0503030403020204"/>
                <a:cs typeface="Arial"/>
              </a:rPr>
              <a:t>FY 2017 </a:t>
            </a:r>
            <a:br>
              <a:rPr lang="en-US" b="1" spc="-3" dirty="0">
                <a:solidFill>
                  <a:schemeClr val="bg1"/>
                </a:solidFill>
                <a:latin typeface="Myriad Pro" panose="020B0503030403020204"/>
                <a:cs typeface="Arial"/>
              </a:rPr>
            </a:br>
            <a:r>
              <a:rPr lang="en-US" b="1" spc="-3" dirty="0">
                <a:solidFill>
                  <a:schemeClr val="bg1"/>
                </a:solidFill>
                <a:latin typeface="Myriad Pro" panose="020B0503030403020204"/>
                <a:cs typeface="Arial"/>
              </a:rPr>
              <a:t>Actual</a:t>
            </a:r>
            <a:endParaRPr lang="en-US" dirty="0">
              <a:solidFill>
                <a:schemeClr val="bg1"/>
              </a:solidFill>
              <a:latin typeface="Myriad Pro" panose="020B0503030403020204"/>
              <a:cs typeface="Arial"/>
            </a:endParaRPr>
          </a:p>
        </p:txBody>
      </p:sp>
      <p:sp>
        <p:nvSpPr>
          <p:cNvPr id="27" name="TextBox 26"/>
          <p:cNvSpPr txBox="1"/>
          <p:nvPr/>
        </p:nvSpPr>
        <p:spPr>
          <a:xfrm>
            <a:off x="7806744" y="1659736"/>
            <a:ext cx="1199733" cy="646331"/>
          </a:xfrm>
          <a:prstGeom prst="rect">
            <a:avLst/>
          </a:prstGeom>
          <a:noFill/>
        </p:spPr>
        <p:txBody>
          <a:bodyPr wrap="square" rtlCol="0">
            <a:spAutoFit/>
          </a:bodyPr>
          <a:lstStyle/>
          <a:p>
            <a:pPr lvl="0" algn="ctr"/>
            <a:r>
              <a:rPr lang="en-US" b="1" spc="-3" dirty="0">
                <a:solidFill>
                  <a:schemeClr val="bg1"/>
                </a:solidFill>
                <a:latin typeface="Myriad Pro" panose="020B0503030403020204"/>
                <a:cs typeface="Arial"/>
              </a:rPr>
              <a:t>FY 2018</a:t>
            </a:r>
            <a:endParaRPr lang="en-US" dirty="0">
              <a:solidFill>
                <a:schemeClr val="bg1"/>
              </a:solidFill>
              <a:latin typeface="Myriad Pro" panose="020B0503030403020204"/>
              <a:cs typeface="Arial"/>
            </a:endParaRPr>
          </a:p>
          <a:p>
            <a:pPr lvl="0" algn="ctr"/>
            <a:r>
              <a:rPr lang="en-US" b="1" dirty="0">
                <a:solidFill>
                  <a:schemeClr val="bg1"/>
                </a:solidFill>
                <a:latin typeface="Myriad Pro" panose="020B0503030403020204"/>
                <a:cs typeface="Arial"/>
              </a:rPr>
              <a:t>Guidanc</a:t>
            </a:r>
            <a:r>
              <a:rPr lang="en-US" b="1" spc="-3" dirty="0">
                <a:solidFill>
                  <a:schemeClr val="bg1"/>
                </a:solidFill>
                <a:latin typeface="Myriad Pro" panose="020B0503030403020204"/>
                <a:cs typeface="Arial"/>
              </a:rPr>
              <a:t>e</a:t>
            </a:r>
            <a:endParaRPr lang="en-US" dirty="0">
              <a:solidFill>
                <a:schemeClr val="bg1"/>
              </a:solidFill>
              <a:latin typeface="Myriad Pro" panose="020B0503030403020204"/>
              <a:cs typeface="Arial"/>
            </a:endParaRPr>
          </a:p>
        </p:txBody>
      </p:sp>
      <p:sp>
        <p:nvSpPr>
          <p:cNvPr id="28" name="TextBox 27"/>
          <p:cNvSpPr txBox="1"/>
          <p:nvPr/>
        </p:nvSpPr>
        <p:spPr>
          <a:xfrm>
            <a:off x="8962651" y="1659736"/>
            <a:ext cx="1199733" cy="646331"/>
          </a:xfrm>
          <a:prstGeom prst="rect">
            <a:avLst/>
          </a:prstGeom>
          <a:noFill/>
        </p:spPr>
        <p:txBody>
          <a:bodyPr wrap="square" rtlCol="0">
            <a:spAutoFit/>
          </a:bodyPr>
          <a:lstStyle/>
          <a:p>
            <a:pPr lvl="0" algn="ctr"/>
            <a:r>
              <a:rPr lang="en-US" b="1" spc="-3" dirty="0">
                <a:solidFill>
                  <a:schemeClr val="bg1"/>
                </a:solidFill>
                <a:latin typeface="Myriad Pro" panose="020B0503030403020204"/>
                <a:cs typeface="Arial"/>
              </a:rPr>
              <a:t>9M 2018</a:t>
            </a:r>
            <a:endParaRPr lang="en-US" dirty="0">
              <a:solidFill>
                <a:schemeClr val="bg1"/>
              </a:solidFill>
              <a:latin typeface="Myriad Pro" panose="020B0503030403020204"/>
              <a:cs typeface="Arial"/>
            </a:endParaRPr>
          </a:p>
          <a:p>
            <a:pPr lvl="0" algn="ctr"/>
            <a:r>
              <a:rPr lang="en-US" b="1" dirty="0">
                <a:solidFill>
                  <a:schemeClr val="bg1"/>
                </a:solidFill>
                <a:latin typeface="Myriad Pro" panose="020B0503030403020204"/>
                <a:cs typeface="Arial"/>
              </a:rPr>
              <a:t>Actual</a:t>
            </a:r>
            <a:endParaRPr lang="en-US" dirty="0">
              <a:solidFill>
                <a:schemeClr val="bg1"/>
              </a:solidFill>
              <a:latin typeface="Myriad Pro" panose="020B0503030403020204"/>
              <a:cs typeface="Arial"/>
            </a:endParaRPr>
          </a:p>
        </p:txBody>
      </p:sp>
      <p:sp>
        <p:nvSpPr>
          <p:cNvPr id="30" name="TextBox 29"/>
          <p:cNvSpPr txBox="1"/>
          <p:nvPr/>
        </p:nvSpPr>
        <p:spPr>
          <a:xfrm>
            <a:off x="9238175" y="4716363"/>
            <a:ext cx="741600" cy="338554"/>
          </a:xfrm>
          <a:prstGeom prst="rect">
            <a:avLst/>
          </a:prstGeom>
          <a:noFill/>
        </p:spPr>
        <p:txBody>
          <a:bodyPr wrap="square" rtlCol="0">
            <a:spAutoFit/>
          </a:bodyPr>
          <a:lstStyle/>
          <a:p>
            <a:pPr algn="ctr"/>
            <a:r>
              <a:rPr lang="en-GB" sz="1600" spc="-6" dirty="0">
                <a:latin typeface="Myriad Pro" panose="020B0503030403020204"/>
                <a:cs typeface="Arial"/>
              </a:rPr>
              <a:t>15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1" name="TextBox 30"/>
          <p:cNvSpPr txBox="1"/>
          <p:nvPr/>
        </p:nvSpPr>
        <p:spPr>
          <a:xfrm>
            <a:off x="9238175" y="4358335"/>
            <a:ext cx="741600" cy="338554"/>
          </a:xfrm>
          <a:prstGeom prst="rect">
            <a:avLst/>
          </a:prstGeom>
          <a:noFill/>
        </p:spPr>
        <p:txBody>
          <a:bodyPr wrap="square" rtlCol="0">
            <a:spAutoFit/>
          </a:bodyPr>
          <a:lstStyle/>
          <a:p>
            <a:pPr marL="7701" algn="ctr"/>
            <a:r>
              <a:rPr lang="en-US" sz="1600" dirty="0">
                <a:latin typeface="Myriad Pro" panose="020B0503030403020204"/>
                <a:cs typeface="Arial"/>
              </a:rPr>
              <a:t>17%</a:t>
            </a:r>
            <a:endParaRPr lang="mr-IN" sz="1600" dirty="0">
              <a:latin typeface="Myriad Pro" panose="020B0503030403020204"/>
              <a:cs typeface="Arial"/>
            </a:endParaRPr>
          </a:p>
        </p:txBody>
      </p:sp>
      <p:sp>
        <p:nvSpPr>
          <p:cNvPr id="32" name="TextBox 31"/>
          <p:cNvSpPr txBox="1"/>
          <p:nvPr/>
        </p:nvSpPr>
        <p:spPr>
          <a:xfrm>
            <a:off x="9238175" y="3976270"/>
            <a:ext cx="741600" cy="338554"/>
          </a:xfrm>
          <a:prstGeom prst="rect">
            <a:avLst/>
          </a:prstGeom>
          <a:noFill/>
        </p:spPr>
        <p:txBody>
          <a:bodyPr wrap="square" rtlCol="0">
            <a:spAutoFit/>
          </a:bodyPr>
          <a:lstStyle/>
          <a:p>
            <a:pPr marL="7701" algn="ctr"/>
            <a:r>
              <a:rPr lang="en-US" sz="1600" spc="-6" dirty="0">
                <a:latin typeface="Myriad Pro" panose="020B0503030403020204"/>
                <a:cs typeface="Arial"/>
              </a:rPr>
              <a:t>39</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3" name="TextBox 32"/>
          <p:cNvSpPr txBox="1"/>
          <p:nvPr/>
        </p:nvSpPr>
        <p:spPr>
          <a:xfrm>
            <a:off x="9238175" y="3550439"/>
            <a:ext cx="741600" cy="338554"/>
          </a:xfrm>
          <a:prstGeom prst="rect">
            <a:avLst/>
          </a:prstGeom>
          <a:noFill/>
        </p:spPr>
        <p:txBody>
          <a:bodyPr wrap="square" rtlCol="0">
            <a:spAutoFit/>
          </a:bodyPr>
          <a:lstStyle/>
          <a:p>
            <a:pPr marL="7701" algn="ctr"/>
            <a:r>
              <a:rPr lang="mr-IN" sz="1600" spc="-6" dirty="0">
                <a:latin typeface="Myriad Pro" panose="020B0503030403020204"/>
                <a:cs typeface="Arial"/>
              </a:rPr>
              <a:t>3</a:t>
            </a:r>
            <a:r>
              <a:rPr lang="en-GB" sz="1600" spc="-6" dirty="0">
                <a:latin typeface="Myriad Pro" panose="020B0503030403020204"/>
                <a:cs typeface="Arial" panose="020B0604020202020204" pitchFamily="34" charset="0"/>
              </a:rPr>
              <a:t>7%</a:t>
            </a:r>
            <a:endParaRPr lang="mr-IN" sz="1600" dirty="0">
              <a:latin typeface="Myriad Pro" panose="020B0503030403020204"/>
              <a:cs typeface="Arial"/>
            </a:endParaRPr>
          </a:p>
        </p:txBody>
      </p:sp>
      <p:sp>
        <p:nvSpPr>
          <p:cNvPr id="34" name="TextBox 33"/>
          <p:cNvSpPr txBox="1"/>
          <p:nvPr/>
        </p:nvSpPr>
        <p:spPr>
          <a:xfrm>
            <a:off x="9238175" y="3180324"/>
            <a:ext cx="741600" cy="324000"/>
          </a:xfrm>
          <a:prstGeom prst="rect">
            <a:avLst/>
          </a:prstGeom>
          <a:noFill/>
        </p:spPr>
        <p:txBody>
          <a:bodyPr wrap="square" rtlCol="0">
            <a:spAutoFit/>
          </a:bodyPr>
          <a:lstStyle/>
          <a:p>
            <a:pPr marL="7701" algn="ctr"/>
            <a:r>
              <a:rPr lang="en-GB" sz="1600" spc="-6" dirty="0">
                <a:latin typeface="Myriad Pro" panose="020B0503030403020204"/>
                <a:cs typeface="Arial" panose="020B0604020202020204" pitchFamily="34" charset="0"/>
              </a:rPr>
              <a:t>6</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5" name="TextBox 34"/>
          <p:cNvSpPr txBox="1"/>
          <p:nvPr/>
        </p:nvSpPr>
        <p:spPr>
          <a:xfrm>
            <a:off x="9238175" y="2761310"/>
            <a:ext cx="741600" cy="338554"/>
          </a:xfrm>
          <a:prstGeom prst="rect">
            <a:avLst/>
          </a:prstGeom>
          <a:noFill/>
        </p:spPr>
        <p:txBody>
          <a:bodyPr wrap="square" rtlCol="0">
            <a:spAutoFit/>
          </a:bodyPr>
          <a:lstStyle/>
          <a:p>
            <a:pPr marL="7701" algn="ctr"/>
            <a:r>
              <a:rPr lang="en-GB" sz="1600" spc="-6" dirty="0">
                <a:latin typeface="Myriad Pro" panose="020B0503030403020204"/>
                <a:cs typeface="Arial" panose="020B0604020202020204" pitchFamily="34" charset="0"/>
              </a:rPr>
              <a:t>12</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6" name="TextBox 35"/>
          <p:cNvSpPr txBox="1"/>
          <p:nvPr/>
        </p:nvSpPr>
        <p:spPr>
          <a:xfrm>
            <a:off x="7958611" y="4757203"/>
            <a:ext cx="1069437" cy="338554"/>
          </a:xfrm>
          <a:prstGeom prst="rect">
            <a:avLst/>
          </a:prstGeom>
          <a:noFill/>
        </p:spPr>
        <p:txBody>
          <a:bodyPr wrap="square" rtlCol="0">
            <a:spAutoFit/>
          </a:bodyPr>
          <a:lstStyle/>
          <a:p>
            <a:r>
              <a:rPr lang="en-GB" sz="1600" spc="-6" dirty="0">
                <a:latin typeface="Myriad Pro" panose="020B0503030403020204"/>
                <a:cs typeface="Arial"/>
              </a:rPr>
              <a:t>14-15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7" name="TextBox 36"/>
          <p:cNvSpPr txBox="1"/>
          <p:nvPr/>
        </p:nvSpPr>
        <p:spPr>
          <a:xfrm>
            <a:off x="8119322" y="4358336"/>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2</a:t>
            </a:r>
            <a:r>
              <a:rPr lang="en-GB" sz="1600" spc="-6" dirty="0">
                <a:latin typeface="Myriad Pro" panose="020B0503030403020204"/>
                <a:cs typeface="Arial"/>
              </a:rPr>
              <a:t>9</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8" name="TextBox 37"/>
          <p:cNvSpPr txBox="1"/>
          <p:nvPr/>
        </p:nvSpPr>
        <p:spPr>
          <a:xfrm>
            <a:off x="8119322" y="3976270"/>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61</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39" name="TextBox 38"/>
          <p:cNvSpPr txBox="1"/>
          <p:nvPr/>
        </p:nvSpPr>
        <p:spPr>
          <a:xfrm>
            <a:off x="8119322" y="3550439"/>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36%</a:t>
            </a:r>
            <a:endParaRPr lang="mr-IN" sz="1600" dirty="0">
              <a:latin typeface="Myriad Pro" panose="020B0503030403020204"/>
              <a:cs typeface="Arial"/>
            </a:endParaRPr>
          </a:p>
        </p:txBody>
      </p:sp>
      <p:sp>
        <p:nvSpPr>
          <p:cNvPr id="40" name="TextBox 39"/>
          <p:cNvSpPr txBox="1"/>
          <p:nvPr/>
        </p:nvSpPr>
        <p:spPr>
          <a:xfrm>
            <a:off x="8119322" y="3180324"/>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6%</a:t>
            </a:r>
            <a:endParaRPr lang="mr-IN" sz="1600" dirty="0">
              <a:latin typeface="Myriad Pro" panose="020B0503030403020204"/>
              <a:cs typeface="Arial"/>
            </a:endParaRPr>
          </a:p>
        </p:txBody>
      </p:sp>
      <p:sp>
        <p:nvSpPr>
          <p:cNvPr id="41" name="TextBox 40"/>
          <p:cNvSpPr txBox="1"/>
          <p:nvPr/>
        </p:nvSpPr>
        <p:spPr>
          <a:xfrm>
            <a:off x="8119322" y="2761310"/>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14%</a:t>
            </a:r>
            <a:endParaRPr lang="mr-IN" sz="1600" dirty="0">
              <a:latin typeface="Myriad Pro" panose="020B0503030403020204"/>
              <a:cs typeface="Arial"/>
            </a:endParaRPr>
          </a:p>
        </p:txBody>
      </p:sp>
      <p:sp>
        <p:nvSpPr>
          <p:cNvPr id="42" name="TextBox 41"/>
          <p:cNvSpPr txBox="1"/>
          <p:nvPr/>
        </p:nvSpPr>
        <p:spPr>
          <a:xfrm>
            <a:off x="7000776" y="4733301"/>
            <a:ext cx="741283" cy="338554"/>
          </a:xfrm>
          <a:prstGeom prst="rect">
            <a:avLst/>
          </a:prstGeom>
          <a:noFill/>
        </p:spPr>
        <p:txBody>
          <a:bodyPr wrap="square" rtlCol="0">
            <a:spAutoFit/>
          </a:bodyPr>
          <a:lstStyle/>
          <a:p>
            <a:r>
              <a:rPr lang="en-GB" sz="1600" spc="-6">
                <a:latin typeface="Myriad Pro" panose="020B0503030403020204"/>
                <a:cs typeface="Arial"/>
              </a:rPr>
              <a:t>22</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43" name="TextBox 42"/>
          <p:cNvSpPr txBox="1"/>
          <p:nvPr/>
        </p:nvSpPr>
        <p:spPr>
          <a:xfrm>
            <a:off x="6922758" y="4371036"/>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2</a:t>
            </a:r>
            <a:r>
              <a:rPr lang="en-GB" sz="1600" spc="-6" dirty="0">
                <a:latin typeface="Myriad Pro" panose="020B0503030403020204"/>
                <a:cs typeface="Arial"/>
              </a:rPr>
              <a:t>1</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44" name="TextBox 43"/>
          <p:cNvSpPr txBox="1"/>
          <p:nvPr/>
        </p:nvSpPr>
        <p:spPr>
          <a:xfrm>
            <a:off x="6922758" y="3976270"/>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51</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45" name="TextBox 44"/>
          <p:cNvSpPr txBox="1"/>
          <p:nvPr/>
        </p:nvSpPr>
        <p:spPr>
          <a:xfrm>
            <a:off x="6922758" y="3550439"/>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36%</a:t>
            </a:r>
            <a:endParaRPr lang="mr-IN" sz="1600" dirty="0">
              <a:latin typeface="Myriad Pro" panose="020B0503030403020204"/>
              <a:cs typeface="Arial"/>
            </a:endParaRPr>
          </a:p>
        </p:txBody>
      </p:sp>
      <p:sp>
        <p:nvSpPr>
          <p:cNvPr id="46" name="TextBox 45"/>
          <p:cNvSpPr txBox="1"/>
          <p:nvPr/>
        </p:nvSpPr>
        <p:spPr>
          <a:xfrm>
            <a:off x="6922758" y="3180324"/>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47" name="TextBox 46"/>
          <p:cNvSpPr txBox="1"/>
          <p:nvPr/>
        </p:nvSpPr>
        <p:spPr>
          <a:xfrm>
            <a:off x="6922758" y="2761310"/>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1</a:t>
            </a:r>
            <a:r>
              <a:rPr lang="en-GB" sz="1600" spc="-6" dirty="0">
                <a:latin typeface="Myriad Pro" panose="020B0503030403020204"/>
                <a:cs typeface="Arial"/>
              </a:rPr>
              <a:t>2</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60" name="TextBox 59"/>
          <p:cNvSpPr txBox="1"/>
          <p:nvPr/>
        </p:nvSpPr>
        <p:spPr>
          <a:xfrm>
            <a:off x="5853446" y="4733301"/>
            <a:ext cx="741283" cy="338554"/>
          </a:xfrm>
          <a:prstGeom prst="rect">
            <a:avLst/>
          </a:prstGeom>
          <a:noFill/>
        </p:spPr>
        <p:txBody>
          <a:bodyPr wrap="square" rtlCol="0">
            <a:spAutoFit/>
          </a:bodyPr>
          <a:lstStyle/>
          <a:p>
            <a:r>
              <a:rPr lang="en-GB" sz="1600" spc="-6" dirty="0">
                <a:latin typeface="Myriad Pro" panose="020B0503030403020204"/>
                <a:cs typeface="Arial"/>
              </a:rPr>
              <a:t>15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61" name="TextBox 60"/>
          <p:cNvSpPr txBox="1"/>
          <p:nvPr/>
        </p:nvSpPr>
        <p:spPr>
          <a:xfrm>
            <a:off x="5798699" y="4371036"/>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57</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62" name="TextBox 61"/>
          <p:cNvSpPr txBox="1"/>
          <p:nvPr/>
        </p:nvSpPr>
        <p:spPr>
          <a:xfrm>
            <a:off x="5798699" y="3976270"/>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50</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63" name="TextBox 62"/>
          <p:cNvSpPr txBox="1"/>
          <p:nvPr/>
        </p:nvSpPr>
        <p:spPr>
          <a:xfrm>
            <a:off x="5798699" y="3550439"/>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36%</a:t>
            </a:r>
            <a:endParaRPr lang="mr-IN" sz="1600" dirty="0">
              <a:latin typeface="Myriad Pro" panose="020B0503030403020204"/>
              <a:cs typeface="Arial"/>
            </a:endParaRPr>
          </a:p>
        </p:txBody>
      </p:sp>
      <p:sp>
        <p:nvSpPr>
          <p:cNvPr id="64" name="TextBox 63"/>
          <p:cNvSpPr txBox="1"/>
          <p:nvPr/>
        </p:nvSpPr>
        <p:spPr>
          <a:xfrm>
            <a:off x="5798699" y="3180324"/>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65" name="TextBox 64"/>
          <p:cNvSpPr txBox="1"/>
          <p:nvPr/>
        </p:nvSpPr>
        <p:spPr>
          <a:xfrm>
            <a:off x="5798699" y="2761310"/>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13%</a:t>
            </a:r>
            <a:endParaRPr lang="mr-IN" sz="1600" dirty="0">
              <a:latin typeface="Myriad Pro" panose="020B0503030403020204"/>
              <a:cs typeface="Arial"/>
            </a:endParaRPr>
          </a:p>
        </p:txBody>
      </p:sp>
      <p:sp>
        <p:nvSpPr>
          <p:cNvPr id="72" name="TextBox 71"/>
          <p:cNvSpPr txBox="1"/>
          <p:nvPr/>
        </p:nvSpPr>
        <p:spPr>
          <a:xfrm>
            <a:off x="4677444" y="4722401"/>
            <a:ext cx="741283" cy="338554"/>
          </a:xfrm>
          <a:prstGeom prst="rect">
            <a:avLst/>
          </a:prstGeom>
          <a:noFill/>
        </p:spPr>
        <p:txBody>
          <a:bodyPr wrap="square" rtlCol="0">
            <a:spAutoFit/>
          </a:bodyPr>
          <a:lstStyle/>
          <a:p>
            <a:r>
              <a:rPr lang="en-GB" sz="1600" spc="-6" dirty="0">
                <a:latin typeface="Myriad Pro" panose="020B0503030403020204"/>
                <a:cs typeface="Arial"/>
              </a:rPr>
              <a:t>15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73" name="TextBox 72"/>
          <p:cNvSpPr txBox="1"/>
          <p:nvPr/>
        </p:nvSpPr>
        <p:spPr>
          <a:xfrm>
            <a:off x="4598019" y="4371036"/>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19</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74" name="TextBox 73"/>
          <p:cNvSpPr txBox="1"/>
          <p:nvPr/>
        </p:nvSpPr>
        <p:spPr>
          <a:xfrm>
            <a:off x="4598019" y="3976270"/>
            <a:ext cx="741283" cy="338554"/>
          </a:xfrm>
          <a:prstGeom prst="rect">
            <a:avLst/>
          </a:prstGeom>
          <a:noFill/>
        </p:spPr>
        <p:txBody>
          <a:bodyPr wrap="square" rtlCol="0">
            <a:spAutoFit/>
          </a:bodyPr>
          <a:lstStyle/>
          <a:p>
            <a:pPr marL="7701" algn="ctr"/>
            <a:r>
              <a:rPr lang="en-GB" sz="1600" spc="-6" dirty="0">
                <a:latin typeface="Myriad Pro" panose="020B0503030403020204"/>
                <a:cs typeface="Arial"/>
              </a:rPr>
              <a:t>50</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75" name="TextBox 74"/>
          <p:cNvSpPr txBox="1"/>
          <p:nvPr/>
        </p:nvSpPr>
        <p:spPr>
          <a:xfrm>
            <a:off x="4598019" y="3550439"/>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3</a:t>
            </a:r>
            <a:r>
              <a:rPr lang="en-GB" sz="1600" spc="-6" dirty="0">
                <a:latin typeface="Myriad Pro" panose="020B0503030403020204"/>
                <a:cs typeface="Arial"/>
              </a:rPr>
              <a:t>5</a:t>
            </a:r>
            <a:r>
              <a:rPr lang="mr-IN" sz="1600" spc="-6" dirty="0">
                <a:latin typeface="Myriad Pro" panose="020B0503030403020204"/>
                <a:cs typeface="Arial"/>
              </a:rPr>
              <a:t>%</a:t>
            </a:r>
            <a:endParaRPr lang="mr-IN" sz="1600" dirty="0">
              <a:latin typeface="Myriad Pro" panose="020B0503030403020204"/>
              <a:cs typeface="Arial"/>
            </a:endParaRPr>
          </a:p>
        </p:txBody>
      </p:sp>
      <p:sp>
        <p:nvSpPr>
          <p:cNvPr id="76" name="TextBox 75"/>
          <p:cNvSpPr txBox="1"/>
          <p:nvPr/>
        </p:nvSpPr>
        <p:spPr>
          <a:xfrm>
            <a:off x="4598019" y="3180324"/>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6%</a:t>
            </a:r>
            <a:endParaRPr lang="mr-IN" sz="1600" dirty="0">
              <a:latin typeface="Myriad Pro" panose="020B0503030403020204"/>
              <a:cs typeface="Arial"/>
            </a:endParaRPr>
          </a:p>
        </p:txBody>
      </p:sp>
      <p:sp>
        <p:nvSpPr>
          <p:cNvPr id="77" name="TextBox 76"/>
          <p:cNvSpPr txBox="1"/>
          <p:nvPr/>
        </p:nvSpPr>
        <p:spPr>
          <a:xfrm>
            <a:off x="4598019" y="2761310"/>
            <a:ext cx="741283" cy="338554"/>
          </a:xfrm>
          <a:prstGeom prst="rect">
            <a:avLst/>
          </a:prstGeom>
          <a:noFill/>
        </p:spPr>
        <p:txBody>
          <a:bodyPr wrap="square" rtlCol="0">
            <a:spAutoFit/>
          </a:bodyPr>
          <a:lstStyle/>
          <a:p>
            <a:pPr marL="7701" algn="ctr"/>
            <a:r>
              <a:rPr lang="mr-IN" sz="1600" spc="-6" dirty="0">
                <a:latin typeface="Myriad Pro" panose="020B0503030403020204"/>
                <a:cs typeface="Arial"/>
              </a:rPr>
              <a:t>13%</a:t>
            </a:r>
            <a:endParaRPr lang="mr-IN" sz="1600" dirty="0">
              <a:latin typeface="Myriad Pro" panose="020B0503030403020204"/>
              <a:cs typeface="Arial"/>
            </a:endParaRPr>
          </a:p>
        </p:txBody>
      </p:sp>
      <p:sp>
        <p:nvSpPr>
          <p:cNvPr id="78" name="object 24"/>
          <p:cNvSpPr txBox="1"/>
          <p:nvPr/>
        </p:nvSpPr>
        <p:spPr>
          <a:xfrm>
            <a:off x="2126196" y="3177652"/>
            <a:ext cx="2009742" cy="276999"/>
          </a:xfrm>
          <a:prstGeom prst="rect">
            <a:avLst/>
          </a:prstGeom>
        </p:spPr>
        <p:txBody>
          <a:bodyPr vert="horz" wrap="square" lIns="0" tIns="0" rIns="0" bIns="0" rtlCol="0">
            <a:spAutoFit/>
          </a:bodyPr>
          <a:lstStyle/>
          <a:p>
            <a:pPr marL="7701" marR="3081"/>
            <a:r>
              <a:rPr b="1" spc="-3" dirty="0">
                <a:solidFill>
                  <a:srgbClr val="00174A"/>
                </a:solidFill>
                <a:latin typeface="Myriad Pro" panose="020B0503030403020204"/>
                <a:cs typeface="Arial"/>
              </a:rPr>
              <a:t>Net</a:t>
            </a:r>
            <a:r>
              <a:rPr b="1" spc="-36" dirty="0">
                <a:solidFill>
                  <a:srgbClr val="00174A"/>
                </a:solidFill>
                <a:latin typeface="Myriad Pro" panose="020B0503030403020204"/>
                <a:cs typeface="Arial"/>
              </a:rPr>
              <a:t> </a:t>
            </a:r>
            <a:r>
              <a:rPr lang="en-US" b="1" spc="-3" dirty="0">
                <a:solidFill>
                  <a:srgbClr val="00174A"/>
                </a:solidFill>
                <a:latin typeface="Myriad Pro" panose="020B0503030403020204"/>
                <a:cs typeface="Arial"/>
              </a:rPr>
              <a:t>Profit</a:t>
            </a:r>
            <a:r>
              <a:rPr b="1" spc="-3" dirty="0">
                <a:solidFill>
                  <a:srgbClr val="00174A"/>
                </a:solidFill>
                <a:latin typeface="Myriad Pro" panose="020B0503030403020204"/>
                <a:cs typeface="Arial"/>
              </a:rPr>
              <a:t> Margin</a:t>
            </a:r>
            <a:endParaRPr dirty="0">
              <a:solidFill>
                <a:srgbClr val="00174A"/>
              </a:solidFill>
              <a:latin typeface="Myriad Pro" panose="020B0503030403020204"/>
              <a:cs typeface="Arial"/>
            </a:endParaRPr>
          </a:p>
        </p:txBody>
      </p:sp>
      <p:sp>
        <p:nvSpPr>
          <p:cNvPr id="79" name="object 26"/>
          <p:cNvSpPr txBox="1"/>
          <p:nvPr/>
        </p:nvSpPr>
        <p:spPr>
          <a:xfrm>
            <a:off x="2271918" y="3610331"/>
            <a:ext cx="2123402" cy="276999"/>
          </a:xfrm>
          <a:prstGeom prst="rect">
            <a:avLst/>
          </a:prstGeom>
        </p:spPr>
        <p:txBody>
          <a:bodyPr vert="horz" wrap="square" lIns="0" tIns="0" rIns="0" bIns="0" rtlCol="0">
            <a:spAutoFit/>
          </a:bodyPr>
          <a:lstStyle/>
          <a:p>
            <a:pPr marL="7701"/>
            <a:r>
              <a:rPr lang="en-US" b="1" spc="-3" dirty="0">
                <a:solidFill>
                  <a:srgbClr val="00174A"/>
                </a:solidFill>
                <a:latin typeface="Myriad Pro" panose="020B0503030403020204"/>
                <a:cs typeface="Arial"/>
              </a:rPr>
              <a:t>EBITDA Margin</a:t>
            </a:r>
            <a:endParaRPr dirty="0">
              <a:solidFill>
                <a:srgbClr val="00174A"/>
              </a:solidFill>
              <a:latin typeface="Myriad Pro" panose="020B0503030403020204"/>
              <a:cs typeface="Arial"/>
            </a:endParaRPr>
          </a:p>
        </p:txBody>
      </p:sp>
      <p:sp>
        <p:nvSpPr>
          <p:cNvPr id="80" name="object 28"/>
          <p:cNvSpPr txBox="1"/>
          <p:nvPr/>
        </p:nvSpPr>
        <p:spPr>
          <a:xfrm>
            <a:off x="2116505" y="2790834"/>
            <a:ext cx="2012115" cy="276999"/>
          </a:xfrm>
          <a:prstGeom prst="rect">
            <a:avLst/>
          </a:prstGeom>
        </p:spPr>
        <p:txBody>
          <a:bodyPr vert="horz" wrap="square" lIns="0" tIns="0" rIns="0" bIns="0" rtlCol="0">
            <a:spAutoFit/>
          </a:bodyPr>
          <a:lstStyle/>
          <a:p>
            <a:pPr marL="7701" marR="3081"/>
            <a:r>
              <a:rPr b="1" spc="-3" dirty="0">
                <a:solidFill>
                  <a:srgbClr val="00174A"/>
                </a:solidFill>
                <a:latin typeface="Myriad Pro" panose="020B0503030403020204"/>
                <a:cs typeface="Arial"/>
              </a:rPr>
              <a:t>Return</a:t>
            </a:r>
            <a:r>
              <a:rPr b="1" spc="-36" dirty="0">
                <a:solidFill>
                  <a:srgbClr val="00174A"/>
                </a:solidFill>
                <a:latin typeface="Myriad Pro" panose="020B0503030403020204"/>
                <a:cs typeface="Arial"/>
              </a:rPr>
              <a:t> </a:t>
            </a:r>
            <a:r>
              <a:rPr b="1" spc="-3" dirty="0">
                <a:solidFill>
                  <a:srgbClr val="00174A"/>
                </a:solidFill>
                <a:latin typeface="Myriad Pro" panose="020B0503030403020204"/>
                <a:cs typeface="Arial"/>
              </a:rPr>
              <a:t>on  </a:t>
            </a:r>
            <a:r>
              <a:rPr b="1" spc="-6" dirty="0">
                <a:solidFill>
                  <a:srgbClr val="00174A"/>
                </a:solidFill>
                <a:latin typeface="Myriad Pro" panose="020B0503030403020204"/>
                <a:cs typeface="Arial"/>
              </a:rPr>
              <a:t>Equity</a:t>
            </a:r>
            <a:endParaRPr dirty="0">
              <a:solidFill>
                <a:srgbClr val="00174A"/>
              </a:solidFill>
              <a:latin typeface="Myriad Pro" panose="020B0503030403020204"/>
              <a:cs typeface="Arial"/>
            </a:endParaRPr>
          </a:p>
        </p:txBody>
      </p:sp>
      <p:sp>
        <p:nvSpPr>
          <p:cNvPr id="81" name="object 30"/>
          <p:cNvSpPr txBox="1"/>
          <p:nvPr/>
        </p:nvSpPr>
        <p:spPr>
          <a:xfrm>
            <a:off x="2247690" y="4022659"/>
            <a:ext cx="2009742" cy="243714"/>
          </a:xfrm>
          <a:prstGeom prst="rect">
            <a:avLst/>
          </a:prstGeom>
        </p:spPr>
        <p:txBody>
          <a:bodyPr vert="horz" wrap="square" lIns="0" tIns="0" rIns="0" bIns="0" rtlCol="0">
            <a:spAutoFit/>
          </a:bodyPr>
          <a:lstStyle/>
          <a:p>
            <a:pPr marL="7701"/>
            <a:r>
              <a:rPr lang="en-US" b="1" spc="-3" dirty="0">
                <a:solidFill>
                  <a:srgbClr val="00174A"/>
                </a:solidFill>
                <a:latin typeface="Myriad Pro" panose="020B0503030403020204"/>
                <a:cs typeface="Arial"/>
              </a:rPr>
              <a:t>Asset Turnover</a:t>
            </a:r>
            <a:endParaRPr dirty="0">
              <a:solidFill>
                <a:srgbClr val="00174A"/>
              </a:solidFill>
              <a:latin typeface="Myriad Pro" panose="020B0503030403020204"/>
              <a:cs typeface="Arial"/>
            </a:endParaRPr>
          </a:p>
        </p:txBody>
      </p:sp>
      <p:sp>
        <p:nvSpPr>
          <p:cNvPr id="82" name="object 32"/>
          <p:cNvSpPr txBox="1"/>
          <p:nvPr/>
        </p:nvSpPr>
        <p:spPr>
          <a:xfrm>
            <a:off x="2727027" y="4437647"/>
            <a:ext cx="633178" cy="243714"/>
          </a:xfrm>
          <a:prstGeom prst="rect">
            <a:avLst/>
          </a:prstGeom>
        </p:spPr>
        <p:txBody>
          <a:bodyPr vert="horz" wrap="square" lIns="0" tIns="0" rIns="0" bIns="0" rtlCol="0">
            <a:spAutoFit/>
          </a:bodyPr>
          <a:lstStyle/>
          <a:p>
            <a:pPr marL="7701" marR="3081"/>
            <a:r>
              <a:rPr lang="en-US" b="1" spc="-3" dirty="0">
                <a:solidFill>
                  <a:srgbClr val="00174A"/>
                </a:solidFill>
                <a:latin typeface="Myriad Pro" panose="020B0503030403020204"/>
                <a:cs typeface="Arial"/>
              </a:rPr>
              <a:t>ROCE</a:t>
            </a:r>
            <a:endParaRPr dirty="0">
              <a:solidFill>
                <a:srgbClr val="00174A"/>
              </a:solidFill>
              <a:latin typeface="Myriad Pro" panose="020B0503030403020204"/>
              <a:cs typeface="Arial"/>
            </a:endParaRPr>
          </a:p>
        </p:txBody>
      </p:sp>
      <p:sp>
        <p:nvSpPr>
          <p:cNvPr id="83" name="object 32">
            <a:extLst>
              <a:ext uri="{FF2B5EF4-FFF2-40B4-BE49-F238E27FC236}">
                <a16:creationId xmlns:a16="http://schemas.microsoft.com/office/drawing/2014/main" id="{070632B2-2375-4A3A-9D02-2E24B12798AC}"/>
              </a:ext>
            </a:extLst>
          </p:cNvPr>
          <p:cNvSpPr txBox="1"/>
          <p:nvPr/>
        </p:nvSpPr>
        <p:spPr>
          <a:xfrm>
            <a:off x="2333136" y="4810301"/>
            <a:ext cx="2004728" cy="243714"/>
          </a:xfrm>
          <a:prstGeom prst="rect">
            <a:avLst/>
          </a:prstGeom>
        </p:spPr>
        <p:txBody>
          <a:bodyPr vert="horz" wrap="square" lIns="0" tIns="0" rIns="0" bIns="0" rtlCol="0">
            <a:spAutoFit/>
          </a:bodyPr>
          <a:lstStyle/>
          <a:p>
            <a:pPr marL="7701" marR="3081"/>
            <a:r>
              <a:rPr lang="en-US" b="1" spc="-3" dirty="0">
                <a:solidFill>
                  <a:srgbClr val="00174A"/>
                </a:solidFill>
                <a:latin typeface="Myriad Pro" panose="020B0503030403020204"/>
                <a:cs typeface="Arial"/>
              </a:rPr>
              <a:t>OPEX Growth</a:t>
            </a:r>
            <a:endParaRPr dirty="0">
              <a:solidFill>
                <a:srgbClr val="00174A"/>
              </a:solidFill>
              <a:latin typeface="Myriad Pro" panose="020B0503030403020204"/>
              <a:cs typeface="Arial"/>
            </a:endParaRPr>
          </a:p>
        </p:txBody>
      </p:sp>
      <p:sp>
        <p:nvSpPr>
          <p:cNvPr id="84" name="TextBox 83">
            <a:extLst>
              <a:ext uri="{FF2B5EF4-FFF2-40B4-BE49-F238E27FC236}">
                <a16:creationId xmlns:a16="http://schemas.microsoft.com/office/drawing/2014/main" id="{554F86CD-0E32-4006-B6C8-8140AA3E738F}"/>
              </a:ext>
            </a:extLst>
          </p:cNvPr>
          <p:cNvSpPr txBox="1"/>
          <p:nvPr/>
        </p:nvSpPr>
        <p:spPr>
          <a:xfrm>
            <a:off x="1803523" y="5359385"/>
            <a:ext cx="9470728" cy="646331"/>
          </a:xfrm>
          <a:prstGeom prst="rect">
            <a:avLst/>
          </a:prstGeom>
          <a:noFill/>
        </p:spPr>
        <p:txBody>
          <a:bodyPr wrap="square" rtlCol="0">
            <a:spAutoFit/>
          </a:bodyPr>
          <a:lstStyle/>
          <a:p>
            <a:pPr marL="171450" indent="-171450">
              <a:buClr>
                <a:srgbClr val="00174A"/>
              </a:buClr>
              <a:buFont typeface="Arial" panose="020B0604020202020204" pitchFamily="34" charset="0"/>
              <a:buChar char="•"/>
            </a:pPr>
            <a:r>
              <a:rPr lang="en-GB" sz="1200" spc="-6" dirty="0">
                <a:solidFill>
                  <a:srgbClr val="00174A"/>
                </a:solidFill>
                <a:latin typeface="Myriad Pro" panose="020B0503030403020204"/>
                <a:cs typeface="Arial"/>
              </a:rPr>
              <a:t>No exceptional item expected to impact the business</a:t>
            </a:r>
          </a:p>
          <a:p>
            <a:pPr marL="285750" indent="-285750">
              <a:buClr>
                <a:srgbClr val="00174A"/>
              </a:buClr>
              <a:buFont typeface="Arial" panose="020B0604020202020204" pitchFamily="34" charset="0"/>
              <a:buChar char="•"/>
            </a:pPr>
            <a:endParaRPr lang="en-GB" sz="1200" spc="-6" dirty="0">
              <a:solidFill>
                <a:srgbClr val="00174A"/>
              </a:solidFill>
              <a:latin typeface="Myriad Pro" panose="020B0503030403020204"/>
              <a:cs typeface="Arial"/>
            </a:endParaRPr>
          </a:p>
          <a:p>
            <a:pPr marL="171450" indent="-171450">
              <a:buClr>
                <a:srgbClr val="00174A"/>
              </a:buClr>
              <a:buFont typeface="Arial" panose="020B0604020202020204" pitchFamily="34" charset="0"/>
              <a:buChar char="•"/>
            </a:pPr>
            <a:r>
              <a:rPr lang="en-GB" sz="1200" spc="-6" dirty="0">
                <a:solidFill>
                  <a:srgbClr val="00174A"/>
                </a:solidFill>
                <a:latin typeface="Myriad Pro" panose="020B0503030403020204"/>
                <a:cs typeface="Arial"/>
              </a:rPr>
              <a:t>We do not anticipate any adverse movement in foreign exchange currency. We are assuming an FX rate of N330/$</a:t>
            </a:r>
          </a:p>
        </p:txBody>
      </p:sp>
      <p:sp>
        <p:nvSpPr>
          <p:cNvPr id="5" name="Rectangle: Rounded Corners 4">
            <a:extLst>
              <a:ext uri="{FF2B5EF4-FFF2-40B4-BE49-F238E27FC236}">
                <a16:creationId xmlns:a16="http://schemas.microsoft.com/office/drawing/2014/main" id="{5EEC7B57-770A-4A16-813E-903BA5EDC3D9}"/>
              </a:ext>
            </a:extLst>
          </p:cNvPr>
          <p:cNvSpPr/>
          <p:nvPr/>
        </p:nvSpPr>
        <p:spPr>
          <a:xfrm>
            <a:off x="7825406" y="1507254"/>
            <a:ext cx="1155908" cy="3732981"/>
          </a:xfrm>
          <a:prstGeom prst="round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73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normAutofit/>
          </a:bodyPr>
          <a:lstStyle/>
          <a:p>
            <a:r>
              <a:rPr lang="en-US" sz="2800" dirty="0">
                <a:latin typeface="Myriad Pro" panose="020B0503030403020204"/>
              </a:rPr>
              <a:t>Appendix</a:t>
            </a:r>
          </a:p>
        </p:txBody>
      </p:sp>
    </p:spTree>
    <p:extLst>
      <p:ext uri="{BB962C8B-B14F-4D97-AF65-F5344CB8AC3E}">
        <p14:creationId xmlns:p14="http://schemas.microsoft.com/office/powerpoint/2010/main" val="1113938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7613B6-4357-4E34-9D12-CAA87B7753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53" y="-87001"/>
            <a:ext cx="4849789" cy="3770703"/>
          </a:xfrm>
          <a:prstGeom prst="rect">
            <a:avLst/>
          </a:prstGeom>
        </p:spPr>
      </p:pic>
      <p:sp>
        <p:nvSpPr>
          <p:cNvPr id="2" name="Slide Number Placeholder 1">
            <a:extLst>
              <a:ext uri="{FF2B5EF4-FFF2-40B4-BE49-F238E27FC236}">
                <a16:creationId xmlns:a16="http://schemas.microsoft.com/office/drawing/2014/main" id="{EF6DB1F2-3589-4394-96BA-B5946C0EE125}"/>
              </a:ext>
            </a:extLst>
          </p:cNvPr>
          <p:cNvSpPr>
            <a:spLocks noGrp="1"/>
          </p:cNvSpPr>
          <p:nvPr>
            <p:ph type="sldNum" sz="quarter" idx="2"/>
          </p:nvPr>
        </p:nvSpPr>
        <p:spPr/>
        <p:txBody>
          <a:bodyPr/>
          <a:lstStyle/>
          <a:p>
            <a:fld id="{1529DE70-A065-2647-B049-826B95586577}" type="slidenum">
              <a:rPr lang="en-US" smtClean="0"/>
              <a:pPr/>
              <a:t>34</a:t>
            </a:fld>
            <a:endParaRPr lang="en-US" dirty="0"/>
          </a:p>
        </p:txBody>
      </p:sp>
      <p:sp>
        <p:nvSpPr>
          <p:cNvPr id="4" name="Title 3">
            <a:extLst>
              <a:ext uri="{FF2B5EF4-FFF2-40B4-BE49-F238E27FC236}">
                <a16:creationId xmlns:a16="http://schemas.microsoft.com/office/drawing/2014/main" id="{445BA555-20B4-46D5-9A18-07C28EA8C3E0}"/>
              </a:ext>
            </a:extLst>
          </p:cNvPr>
          <p:cNvSpPr>
            <a:spLocks noGrp="1"/>
          </p:cNvSpPr>
          <p:nvPr>
            <p:ph type="title" idx="4294967295"/>
          </p:nvPr>
        </p:nvSpPr>
        <p:spPr>
          <a:xfrm>
            <a:off x="4618612" y="0"/>
            <a:ext cx="7914719" cy="718344"/>
          </a:xfrm>
        </p:spPr>
        <p:txBody>
          <a:bodyPr>
            <a:noAutofit/>
          </a:bodyPr>
          <a:lstStyle/>
          <a:p>
            <a:r>
              <a:rPr lang="en-GB" sz="3000" b="1" dirty="0">
                <a:solidFill>
                  <a:srgbClr val="002060"/>
                </a:solidFill>
              </a:rPr>
              <a:t>Key Shareholders / Board of Directors </a:t>
            </a:r>
          </a:p>
        </p:txBody>
      </p:sp>
      <p:pic>
        <p:nvPicPr>
          <p:cNvPr id="5" name="Picture 4" descr="A person wearing a suit and tie&#10;&#10;Description generated with very high confidence">
            <a:extLst>
              <a:ext uri="{FF2B5EF4-FFF2-40B4-BE49-F238E27FC236}">
                <a16:creationId xmlns:a16="http://schemas.microsoft.com/office/drawing/2014/main" id="{9AB1142A-8BE4-49CF-A941-BF5FE7AFB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549" y="819958"/>
            <a:ext cx="2313611" cy="23136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erson wearing a suit and tie&#10;&#10;Description generated with very high confidence">
            <a:extLst>
              <a:ext uri="{FF2B5EF4-FFF2-40B4-BE49-F238E27FC236}">
                <a16:creationId xmlns:a16="http://schemas.microsoft.com/office/drawing/2014/main" id="{099A7A40-2785-4A89-999C-FE741F154B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4599" y="819958"/>
            <a:ext cx="2171847" cy="2435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person wearing a suit and tie smiling at the camera&#10;&#10;Description generated with very high confidence">
            <a:extLst>
              <a:ext uri="{FF2B5EF4-FFF2-40B4-BE49-F238E27FC236}">
                <a16:creationId xmlns:a16="http://schemas.microsoft.com/office/drawing/2014/main" id="{EF1938A9-5C2D-42EA-9197-4A0CFA5261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1479" y="819958"/>
            <a:ext cx="2313611" cy="23136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7B9580D5-F2E3-4DF3-B246-F2ABA1BB04BE}"/>
              </a:ext>
            </a:extLst>
          </p:cNvPr>
          <p:cNvSpPr txBox="1"/>
          <p:nvPr/>
        </p:nvSpPr>
        <p:spPr>
          <a:xfrm>
            <a:off x="5491154" y="3255093"/>
            <a:ext cx="2620460" cy="523220"/>
          </a:xfrm>
          <a:prstGeom prst="rect">
            <a:avLst/>
          </a:prstGeom>
          <a:noFill/>
          <a:ln w="15875">
            <a:solidFill>
              <a:srgbClr val="4472C4"/>
            </a:solidFill>
          </a:ln>
        </p:spPr>
        <p:txBody>
          <a:bodyPr wrap="square" rtlCol="0">
            <a:spAutoFit/>
          </a:bodyPr>
          <a:lstStyle/>
          <a:p>
            <a:pPr algn="ctr"/>
            <a:r>
              <a:rPr lang="en-GB" sz="1400" b="1" dirty="0">
                <a:solidFill>
                  <a:srgbClr val="002060"/>
                </a:solidFill>
              </a:rPr>
              <a:t>Vice Chairman</a:t>
            </a:r>
          </a:p>
          <a:p>
            <a:pPr algn="ctr"/>
            <a:r>
              <a:rPr lang="en-GB" sz="1400" b="1" dirty="0">
                <a:solidFill>
                  <a:srgbClr val="002060"/>
                </a:solidFill>
              </a:rPr>
              <a:t>Chukwuemeka Ndu </a:t>
            </a:r>
          </a:p>
        </p:txBody>
      </p:sp>
      <p:sp>
        <p:nvSpPr>
          <p:cNvPr id="9" name="TextBox 8">
            <a:extLst>
              <a:ext uri="{FF2B5EF4-FFF2-40B4-BE49-F238E27FC236}">
                <a16:creationId xmlns:a16="http://schemas.microsoft.com/office/drawing/2014/main" id="{6CAD38E8-A585-4D7C-A4A8-52CE4CE72901}"/>
              </a:ext>
            </a:extLst>
          </p:cNvPr>
          <p:cNvSpPr txBox="1"/>
          <p:nvPr/>
        </p:nvSpPr>
        <p:spPr>
          <a:xfrm>
            <a:off x="8421479" y="3255092"/>
            <a:ext cx="2389396" cy="523220"/>
          </a:xfrm>
          <a:prstGeom prst="rect">
            <a:avLst/>
          </a:prstGeom>
          <a:noFill/>
          <a:ln w="15875">
            <a:solidFill>
              <a:srgbClr val="4472C4"/>
            </a:solidFill>
          </a:ln>
        </p:spPr>
        <p:txBody>
          <a:bodyPr wrap="square" rtlCol="0">
            <a:spAutoFit/>
          </a:bodyPr>
          <a:lstStyle/>
          <a:p>
            <a:pPr algn="ctr"/>
            <a:r>
              <a:rPr lang="en-GB" sz="1400" b="1" dirty="0">
                <a:solidFill>
                  <a:srgbClr val="002060"/>
                </a:solidFill>
              </a:rPr>
              <a:t>MD / CEO</a:t>
            </a:r>
          </a:p>
          <a:p>
            <a:pPr algn="ctr"/>
            <a:r>
              <a:rPr lang="en-GB" sz="1400" b="1" dirty="0">
                <a:solidFill>
                  <a:srgbClr val="002060"/>
                </a:solidFill>
              </a:rPr>
              <a:t>Andrew Otike-Odibi</a:t>
            </a:r>
          </a:p>
        </p:txBody>
      </p:sp>
      <p:sp>
        <p:nvSpPr>
          <p:cNvPr id="10" name="TextBox 9">
            <a:extLst>
              <a:ext uri="{FF2B5EF4-FFF2-40B4-BE49-F238E27FC236}">
                <a16:creationId xmlns:a16="http://schemas.microsoft.com/office/drawing/2014/main" id="{0A017E69-62F6-4D1E-A9BF-456105A3D57F}"/>
              </a:ext>
            </a:extLst>
          </p:cNvPr>
          <p:cNvSpPr txBox="1"/>
          <p:nvPr/>
        </p:nvSpPr>
        <p:spPr>
          <a:xfrm>
            <a:off x="2521974" y="3268204"/>
            <a:ext cx="2855878" cy="523220"/>
          </a:xfrm>
          <a:prstGeom prst="rect">
            <a:avLst/>
          </a:prstGeom>
          <a:noFill/>
          <a:ln w="15875">
            <a:solidFill>
              <a:srgbClr val="4472C4"/>
            </a:solidFill>
          </a:ln>
        </p:spPr>
        <p:txBody>
          <a:bodyPr wrap="square" rtlCol="0">
            <a:spAutoFit/>
          </a:bodyPr>
          <a:lstStyle/>
          <a:p>
            <a:pPr algn="ctr"/>
            <a:r>
              <a:rPr lang="en-GB" sz="1400" b="1" dirty="0">
                <a:solidFill>
                  <a:srgbClr val="002060"/>
                </a:solidFill>
              </a:rPr>
              <a:t>Chairman</a:t>
            </a:r>
          </a:p>
          <a:p>
            <a:pPr algn="ctr"/>
            <a:r>
              <a:rPr lang="en-GB" sz="1400" b="1" dirty="0">
                <a:solidFill>
                  <a:srgbClr val="002060"/>
                </a:solidFill>
              </a:rPr>
              <a:t>Chief Chukwumah. H. Okolo</a:t>
            </a:r>
          </a:p>
        </p:txBody>
      </p:sp>
      <p:sp>
        <p:nvSpPr>
          <p:cNvPr id="12" name="Freeform: Shape 11">
            <a:extLst>
              <a:ext uri="{FF2B5EF4-FFF2-40B4-BE49-F238E27FC236}">
                <a16:creationId xmlns:a16="http://schemas.microsoft.com/office/drawing/2014/main" id="{CDFF4692-A069-4BF4-9A0E-8FDD2B9A5F86}"/>
              </a:ext>
            </a:extLst>
          </p:cNvPr>
          <p:cNvSpPr/>
          <p:nvPr/>
        </p:nvSpPr>
        <p:spPr>
          <a:xfrm>
            <a:off x="1680318" y="4030755"/>
            <a:ext cx="1684800" cy="774000"/>
          </a:xfrm>
          <a:custGeom>
            <a:avLst/>
            <a:gdLst>
              <a:gd name="connsiteX0" fmla="*/ 0 w 3022559"/>
              <a:gd name="connsiteY0" fmla="*/ 0 h 1168564"/>
              <a:gd name="connsiteX1" fmla="*/ 3022559 w 3022559"/>
              <a:gd name="connsiteY1" fmla="*/ 0 h 1168564"/>
              <a:gd name="connsiteX2" fmla="*/ 3022559 w 3022559"/>
              <a:gd name="connsiteY2" fmla="*/ 1168564 h 1168564"/>
              <a:gd name="connsiteX3" fmla="*/ 0 w 3022559"/>
              <a:gd name="connsiteY3" fmla="*/ 1168564 h 1168564"/>
              <a:gd name="connsiteX4" fmla="*/ 0 w 3022559"/>
              <a:gd name="connsiteY4" fmla="*/ 0 h 116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559" h="1168564">
                <a:moveTo>
                  <a:pt x="0" y="0"/>
                </a:moveTo>
                <a:lnTo>
                  <a:pt x="3022559" y="0"/>
                </a:lnTo>
                <a:lnTo>
                  <a:pt x="3022559" y="1168564"/>
                </a:lnTo>
                <a:lnTo>
                  <a:pt x="0" y="1168564"/>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p>
            <a:pPr defTabSz="977900">
              <a:lnSpc>
                <a:spcPct val="90000"/>
              </a:lnSpc>
              <a:spcBef>
                <a:spcPct val="0"/>
              </a:spcBef>
              <a:spcAft>
                <a:spcPct val="35000"/>
              </a:spcAft>
            </a:pPr>
            <a:r>
              <a:rPr lang="en-US" sz="1400" b="1" dirty="0">
                <a:solidFill>
                  <a:srgbClr val="00174A"/>
                </a:solidFill>
              </a:rPr>
              <a:t>Petra </a:t>
            </a:r>
          </a:p>
          <a:p>
            <a:pPr defTabSz="977900">
              <a:lnSpc>
                <a:spcPct val="90000"/>
              </a:lnSpc>
              <a:spcBef>
                <a:spcPct val="0"/>
              </a:spcBef>
              <a:spcAft>
                <a:spcPct val="35000"/>
              </a:spcAft>
            </a:pPr>
            <a:r>
              <a:rPr lang="en-US" sz="1400" b="1" dirty="0">
                <a:solidFill>
                  <a:srgbClr val="00174A"/>
                </a:solidFill>
              </a:rPr>
              <a:t>Properties </a:t>
            </a:r>
          </a:p>
        </p:txBody>
      </p:sp>
      <p:sp>
        <p:nvSpPr>
          <p:cNvPr id="13" name="Freeform: Shape 12">
            <a:extLst>
              <a:ext uri="{FF2B5EF4-FFF2-40B4-BE49-F238E27FC236}">
                <a16:creationId xmlns:a16="http://schemas.microsoft.com/office/drawing/2014/main" id="{28292706-2EF4-4A5B-A270-335D7FF3A8F6}"/>
              </a:ext>
            </a:extLst>
          </p:cNvPr>
          <p:cNvSpPr/>
          <p:nvPr/>
        </p:nvSpPr>
        <p:spPr>
          <a:xfrm>
            <a:off x="1680318" y="5046800"/>
            <a:ext cx="1684800" cy="774000"/>
          </a:xfrm>
          <a:custGeom>
            <a:avLst/>
            <a:gdLst>
              <a:gd name="connsiteX0" fmla="*/ 0 w 3022559"/>
              <a:gd name="connsiteY0" fmla="*/ 0 h 966240"/>
              <a:gd name="connsiteX1" fmla="*/ 3022559 w 3022559"/>
              <a:gd name="connsiteY1" fmla="*/ 0 h 966240"/>
              <a:gd name="connsiteX2" fmla="*/ 3022559 w 3022559"/>
              <a:gd name="connsiteY2" fmla="*/ 966240 h 966240"/>
              <a:gd name="connsiteX3" fmla="*/ 0 w 3022559"/>
              <a:gd name="connsiteY3" fmla="*/ 966240 h 966240"/>
              <a:gd name="connsiteX4" fmla="*/ 0 w 3022559"/>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559" h="966240">
                <a:moveTo>
                  <a:pt x="0" y="0"/>
                </a:moveTo>
                <a:lnTo>
                  <a:pt x="3022559" y="0"/>
                </a:lnTo>
                <a:lnTo>
                  <a:pt x="3022559" y="966240"/>
                </a:lnTo>
                <a:lnTo>
                  <a:pt x="0" y="966240"/>
                </a:lnTo>
                <a:lnTo>
                  <a:pt x="0" y="0"/>
                </a:lnTo>
                <a:close/>
              </a:path>
            </a:pathLst>
          </a:custGeom>
        </p:spPr>
        <p:style>
          <a:lnRef idx="2">
            <a:schemeClr val="accent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ctr" anchorCtr="0">
            <a:noAutofit/>
          </a:bodyPr>
          <a:lstStyle/>
          <a:p>
            <a:pPr defTabSz="977900">
              <a:lnSpc>
                <a:spcPct val="90000"/>
              </a:lnSpc>
              <a:spcBef>
                <a:spcPct val="0"/>
              </a:spcBef>
              <a:spcAft>
                <a:spcPct val="35000"/>
              </a:spcAft>
            </a:pPr>
            <a:r>
              <a:rPr lang="en-US" sz="1400" b="1" dirty="0">
                <a:solidFill>
                  <a:srgbClr val="002060"/>
                </a:solidFill>
              </a:rPr>
              <a:t>Custodian &amp; Allied Insurance </a:t>
            </a:r>
          </a:p>
        </p:txBody>
      </p:sp>
      <p:sp>
        <p:nvSpPr>
          <p:cNvPr id="14" name="Freeform: Shape 13">
            <a:extLst>
              <a:ext uri="{FF2B5EF4-FFF2-40B4-BE49-F238E27FC236}">
                <a16:creationId xmlns:a16="http://schemas.microsoft.com/office/drawing/2014/main" id="{90932780-45AE-466E-BCC0-D51D007D38A4}"/>
              </a:ext>
            </a:extLst>
          </p:cNvPr>
          <p:cNvSpPr/>
          <p:nvPr/>
        </p:nvSpPr>
        <p:spPr>
          <a:xfrm>
            <a:off x="3698069" y="4035918"/>
            <a:ext cx="1684800" cy="774000"/>
          </a:xfrm>
          <a:custGeom>
            <a:avLst/>
            <a:gdLst>
              <a:gd name="connsiteX0" fmla="*/ 0 w 3022559"/>
              <a:gd name="connsiteY0" fmla="*/ 0 h 1168564"/>
              <a:gd name="connsiteX1" fmla="*/ 3022559 w 3022559"/>
              <a:gd name="connsiteY1" fmla="*/ 0 h 1168564"/>
              <a:gd name="connsiteX2" fmla="*/ 3022559 w 3022559"/>
              <a:gd name="connsiteY2" fmla="*/ 1168564 h 1168564"/>
              <a:gd name="connsiteX3" fmla="*/ 0 w 3022559"/>
              <a:gd name="connsiteY3" fmla="*/ 1168564 h 1168564"/>
              <a:gd name="connsiteX4" fmla="*/ 0 w 3022559"/>
              <a:gd name="connsiteY4" fmla="*/ 0 h 116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559" h="1168564">
                <a:moveTo>
                  <a:pt x="0" y="0"/>
                </a:moveTo>
                <a:lnTo>
                  <a:pt x="3022559" y="0"/>
                </a:lnTo>
                <a:lnTo>
                  <a:pt x="3022559" y="1168564"/>
                </a:lnTo>
                <a:lnTo>
                  <a:pt x="0" y="1168564"/>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p>
            <a:pPr defTabSz="977900">
              <a:lnSpc>
                <a:spcPct val="90000"/>
              </a:lnSpc>
              <a:spcBef>
                <a:spcPct val="0"/>
              </a:spcBef>
              <a:spcAft>
                <a:spcPct val="35000"/>
              </a:spcAft>
            </a:pPr>
            <a:r>
              <a:rPr lang="en-US" sz="1400" b="1" dirty="0">
                <a:solidFill>
                  <a:srgbClr val="00174A"/>
                </a:solidFill>
              </a:rPr>
              <a:t>Leadway</a:t>
            </a:r>
          </a:p>
          <a:p>
            <a:pPr defTabSz="977900">
              <a:lnSpc>
                <a:spcPct val="90000"/>
              </a:lnSpc>
              <a:spcBef>
                <a:spcPct val="0"/>
              </a:spcBef>
              <a:spcAft>
                <a:spcPct val="35000"/>
              </a:spcAft>
            </a:pPr>
            <a:r>
              <a:rPr lang="en-US" sz="1400" b="1" dirty="0">
                <a:solidFill>
                  <a:srgbClr val="00174A"/>
                </a:solidFill>
              </a:rPr>
              <a:t>Assurance Company Ltd. </a:t>
            </a:r>
          </a:p>
        </p:txBody>
      </p:sp>
      <p:sp>
        <p:nvSpPr>
          <p:cNvPr id="18" name="Freeform: Shape 17">
            <a:extLst>
              <a:ext uri="{FF2B5EF4-FFF2-40B4-BE49-F238E27FC236}">
                <a16:creationId xmlns:a16="http://schemas.microsoft.com/office/drawing/2014/main" id="{27CDA8DF-6722-4F89-8588-DB698D9A5E38}"/>
              </a:ext>
            </a:extLst>
          </p:cNvPr>
          <p:cNvSpPr/>
          <p:nvPr/>
        </p:nvSpPr>
        <p:spPr>
          <a:xfrm>
            <a:off x="5715820" y="4030755"/>
            <a:ext cx="1684800" cy="774000"/>
          </a:xfrm>
          <a:custGeom>
            <a:avLst/>
            <a:gdLst>
              <a:gd name="connsiteX0" fmla="*/ 0 w 3022559"/>
              <a:gd name="connsiteY0" fmla="*/ 0 h 1168564"/>
              <a:gd name="connsiteX1" fmla="*/ 3022559 w 3022559"/>
              <a:gd name="connsiteY1" fmla="*/ 0 h 1168564"/>
              <a:gd name="connsiteX2" fmla="*/ 3022559 w 3022559"/>
              <a:gd name="connsiteY2" fmla="*/ 1168564 h 1168564"/>
              <a:gd name="connsiteX3" fmla="*/ 0 w 3022559"/>
              <a:gd name="connsiteY3" fmla="*/ 1168564 h 1168564"/>
              <a:gd name="connsiteX4" fmla="*/ 0 w 3022559"/>
              <a:gd name="connsiteY4" fmla="*/ 0 h 116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559" h="1168564">
                <a:moveTo>
                  <a:pt x="0" y="0"/>
                </a:moveTo>
                <a:lnTo>
                  <a:pt x="3022559" y="0"/>
                </a:lnTo>
                <a:lnTo>
                  <a:pt x="3022559" y="1168564"/>
                </a:lnTo>
                <a:lnTo>
                  <a:pt x="0" y="1168564"/>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p>
            <a:pPr defTabSz="977900">
              <a:lnSpc>
                <a:spcPct val="90000"/>
              </a:lnSpc>
              <a:spcBef>
                <a:spcPct val="0"/>
              </a:spcBef>
              <a:spcAft>
                <a:spcPct val="35000"/>
              </a:spcAft>
            </a:pPr>
            <a:r>
              <a:rPr lang="en-US" sz="1400" b="1" dirty="0">
                <a:solidFill>
                  <a:srgbClr val="00174A"/>
                </a:solidFill>
              </a:rPr>
              <a:t>Out Consortium Finance Limited </a:t>
            </a:r>
          </a:p>
        </p:txBody>
      </p:sp>
      <p:sp>
        <p:nvSpPr>
          <p:cNvPr id="20" name="Freeform: Shape 19">
            <a:extLst>
              <a:ext uri="{FF2B5EF4-FFF2-40B4-BE49-F238E27FC236}">
                <a16:creationId xmlns:a16="http://schemas.microsoft.com/office/drawing/2014/main" id="{7EB18B19-AEE6-4C0F-A6BB-90DA48DCD4B6}"/>
              </a:ext>
            </a:extLst>
          </p:cNvPr>
          <p:cNvSpPr/>
          <p:nvPr/>
        </p:nvSpPr>
        <p:spPr>
          <a:xfrm>
            <a:off x="7733571" y="4030755"/>
            <a:ext cx="1684800" cy="774000"/>
          </a:xfrm>
          <a:custGeom>
            <a:avLst/>
            <a:gdLst>
              <a:gd name="connsiteX0" fmla="*/ 0 w 3022559"/>
              <a:gd name="connsiteY0" fmla="*/ 0 h 1168564"/>
              <a:gd name="connsiteX1" fmla="*/ 3022559 w 3022559"/>
              <a:gd name="connsiteY1" fmla="*/ 0 h 1168564"/>
              <a:gd name="connsiteX2" fmla="*/ 3022559 w 3022559"/>
              <a:gd name="connsiteY2" fmla="*/ 1168564 h 1168564"/>
              <a:gd name="connsiteX3" fmla="*/ 0 w 3022559"/>
              <a:gd name="connsiteY3" fmla="*/ 1168564 h 1168564"/>
              <a:gd name="connsiteX4" fmla="*/ 0 w 3022559"/>
              <a:gd name="connsiteY4" fmla="*/ 0 h 116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559" h="1168564">
                <a:moveTo>
                  <a:pt x="0" y="0"/>
                </a:moveTo>
                <a:lnTo>
                  <a:pt x="3022559" y="0"/>
                </a:lnTo>
                <a:lnTo>
                  <a:pt x="3022559" y="1168564"/>
                </a:lnTo>
                <a:lnTo>
                  <a:pt x="0" y="1168564"/>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p>
            <a:pPr defTabSz="977900">
              <a:lnSpc>
                <a:spcPct val="90000"/>
              </a:lnSpc>
              <a:spcBef>
                <a:spcPct val="0"/>
              </a:spcBef>
              <a:spcAft>
                <a:spcPct val="35000"/>
              </a:spcAft>
            </a:pPr>
            <a:r>
              <a:rPr lang="en-US" sz="1400" b="1" dirty="0">
                <a:solidFill>
                  <a:srgbClr val="00174A"/>
                </a:solidFill>
              </a:rPr>
              <a:t>Credit Alliance Financial</a:t>
            </a:r>
          </a:p>
        </p:txBody>
      </p:sp>
      <p:sp>
        <p:nvSpPr>
          <p:cNvPr id="24" name="Freeform: Shape 23">
            <a:extLst>
              <a:ext uri="{FF2B5EF4-FFF2-40B4-BE49-F238E27FC236}">
                <a16:creationId xmlns:a16="http://schemas.microsoft.com/office/drawing/2014/main" id="{9778E8D7-28CA-479B-B478-CF6EC509BD1E}"/>
              </a:ext>
            </a:extLst>
          </p:cNvPr>
          <p:cNvSpPr/>
          <p:nvPr/>
        </p:nvSpPr>
        <p:spPr>
          <a:xfrm>
            <a:off x="9751322" y="4030755"/>
            <a:ext cx="1684800" cy="774000"/>
          </a:xfrm>
          <a:custGeom>
            <a:avLst/>
            <a:gdLst>
              <a:gd name="connsiteX0" fmla="*/ 0 w 3022559"/>
              <a:gd name="connsiteY0" fmla="*/ 0 h 1168564"/>
              <a:gd name="connsiteX1" fmla="*/ 3022559 w 3022559"/>
              <a:gd name="connsiteY1" fmla="*/ 0 h 1168564"/>
              <a:gd name="connsiteX2" fmla="*/ 3022559 w 3022559"/>
              <a:gd name="connsiteY2" fmla="*/ 1168564 h 1168564"/>
              <a:gd name="connsiteX3" fmla="*/ 0 w 3022559"/>
              <a:gd name="connsiteY3" fmla="*/ 1168564 h 1168564"/>
              <a:gd name="connsiteX4" fmla="*/ 0 w 3022559"/>
              <a:gd name="connsiteY4" fmla="*/ 0 h 116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559" h="1168564">
                <a:moveTo>
                  <a:pt x="0" y="0"/>
                </a:moveTo>
                <a:lnTo>
                  <a:pt x="3022559" y="0"/>
                </a:lnTo>
                <a:lnTo>
                  <a:pt x="3022559" y="1168564"/>
                </a:lnTo>
                <a:lnTo>
                  <a:pt x="0" y="1168564"/>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6464" tIns="89408" rIns="156464" bIns="89408" numCol="1" spcCol="1270" anchor="ctr" anchorCtr="0">
            <a:noAutofit/>
          </a:bodyPr>
          <a:lstStyle/>
          <a:p>
            <a:pPr defTabSz="977900">
              <a:lnSpc>
                <a:spcPct val="90000"/>
              </a:lnSpc>
              <a:spcBef>
                <a:spcPct val="0"/>
              </a:spcBef>
              <a:spcAft>
                <a:spcPct val="35000"/>
              </a:spcAft>
            </a:pPr>
            <a:r>
              <a:rPr lang="en-US" sz="1400" b="1" dirty="0">
                <a:solidFill>
                  <a:srgbClr val="00174A"/>
                </a:solidFill>
              </a:rPr>
              <a:t>ABRAAJ Advisers Nigeria Limited </a:t>
            </a:r>
          </a:p>
        </p:txBody>
      </p:sp>
    </p:spTree>
    <p:extLst>
      <p:ext uri="{BB962C8B-B14F-4D97-AF65-F5344CB8AC3E}">
        <p14:creationId xmlns:p14="http://schemas.microsoft.com/office/powerpoint/2010/main" val="190187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DB1F2-3589-4394-96BA-B5946C0EE125}"/>
              </a:ext>
            </a:extLst>
          </p:cNvPr>
          <p:cNvSpPr>
            <a:spLocks noGrp="1"/>
          </p:cNvSpPr>
          <p:nvPr>
            <p:ph type="sldNum" sz="quarter" idx="12"/>
          </p:nvPr>
        </p:nvSpPr>
        <p:spPr>
          <a:xfrm>
            <a:off x="11506902" y="6230688"/>
            <a:ext cx="335973" cy="36364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9DE70-A065-2647-B049-826B95586577}" type="slidenum">
              <a:rPr kumimoji="0" lang="en-US" sz="1000" b="0" i="0" u="none" strike="noStrike" kern="1200" cap="none" spc="0" normalizeH="0" baseline="0" noProof="0" smtClean="0">
                <a:ln>
                  <a:noFill/>
                </a:ln>
                <a:solidFill>
                  <a:srgbClr val="003265"/>
                </a:solidFill>
                <a:effectLst/>
                <a:uLnTx/>
                <a:uFillTx/>
                <a:latin typeface="Myriad Pro"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003265"/>
              </a:solidFill>
              <a:effectLst/>
              <a:uLnTx/>
              <a:uFillTx/>
              <a:latin typeface="Myriad Pro" charset="0"/>
            </a:endParaRPr>
          </a:p>
        </p:txBody>
      </p:sp>
      <p:sp>
        <p:nvSpPr>
          <p:cNvPr id="4" name="Title 3">
            <a:extLst>
              <a:ext uri="{FF2B5EF4-FFF2-40B4-BE49-F238E27FC236}">
                <a16:creationId xmlns:a16="http://schemas.microsoft.com/office/drawing/2014/main" id="{445BA555-20B4-46D5-9A18-07C28EA8C3E0}"/>
              </a:ext>
            </a:extLst>
          </p:cNvPr>
          <p:cNvSpPr>
            <a:spLocks noGrp="1"/>
          </p:cNvSpPr>
          <p:nvPr>
            <p:ph type="title"/>
          </p:nvPr>
        </p:nvSpPr>
        <p:spPr>
          <a:xfrm>
            <a:off x="1858753" y="486000"/>
            <a:ext cx="9543600" cy="717951"/>
          </a:xfrm>
        </p:spPr>
        <p:txBody>
          <a:bodyPr/>
          <a:lstStyle/>
          <a:p>
            <a:r>
              <a:rPr lang="en-GB" dirty="0"/>
              <a:t>Management </a:t>
            </a:r>
          </a:p>
        </p:txBody>
      </p:sp>
      <p:pic>
        <p:nvPicPr>
          <p:cNvPr id="7" name="Picture 6" descr="A person wearing a suit and tie smiling at the camera&#10;&#10;Description generated with very high confidence">
            <a:extLst>
              <a:ext uri="{FF2B5EF4-FFF2-40B4-BE49-F238E27FC236}">
                <a16:creationId xmlns:a16="http://schemas.microsoft.com/office/drawing/2014/main" id="{EF1938A9-5C2D-42EA-9197-4A0CFA5261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0554" y="1338379"/>
            <a:ext cx="1728000" cy="1728000"/>
          </a:xfrm>
          <a:prstGeom prst="rect">
            <a:avLst/>
          </a:prstGeom>
          <a:ln w="228600" cap="sq" cmpd="thickThin">
            <a:noFill/>
            <a:prstDash val="solid"/>
            <a:miter lim="800000"/>
          </a:ln>
          <a:effectLst>
            <a:innerShdw blurRad="76200">
              <a:srgbClr val="000000"/>
            </a:innerShdw>
          </a:effectLst>
        </p:spPr>
      </p:pic>
      <p:pic>
        <p:nvPicPr>
          <p:cNvPr id="11" name="Picture 10" descr="A person wearing a suit and tie&#10;&#10;Description generated with very high confidence">
            <a:extLst>
              <a:ext uri="{FF2B5EF4-FFF2-40B4-BE49-F238E27FC236}">
                <a16:creationId xmlns:a16="http://schemas.microsoft.com/office/drawing/2014/main" id="{0E35AE6A-C344-47DC-B525-D3CD4B3EC231}"/>
              </a:ext>
            </a:extLst>
          </p:cNvPr>
          <p:cNvPicPr preferRelativeResize="0">
            <a:picLocks/>
          </p:cNvPicPr>
          <p:nvPr/>
        </p:nvPicPr>
        <p:blipFill>
          <a:blip r:embed="rId4" cstate="screen">
            <a:extLst>
              <a:ext uri="{28A0092B-C50C-407E-A947-70E740481C1C}">
                <a14:useLocalDpi xmlns:a14="http://schemas.microsoft.com/office/drawing/2010/main"/>
              </a:ext>
            </a:extLst>
          </a:blip>
          <a:stretch>
            <a:fillRect/>
          </a:stretch>
        </p:blipFill>
        <p:spPr>
          <a:xfrm>
            <a:off x="5716502" y="1332807"/>
            <a:ext cx="1728000" cy="1728000"/>
          </a:xfrm>
          <a:prstGeom prst="rect">
            <a:avLst/>
          </a:prstGeom>
          <a:ln w="228600" cap="sq" cmpd="thickThin">
            <a:noFill/>
            <a:prstDash val="solid"/>
            <a:miter lim="800000"/>
          </a:ln>
          <a:effectLst>
            <a:innerShdw blurRad="76200">
              <a:srgbClr val="000000"/>
            </a:innerShdw>
          </a:effectLst>
        </p:spPr>
      </p:pic>
      <p:pic>
        <p:nvPicPr>
          <p:cNvPr id="12" name="Picture 11" descr="A person wearing a suit and tie smiling at the camera&#10;&#10;Description generated with very high confidence">
            <a:extLst>
              <a:ext uri="{FF2B5EF4-FFF2-40B4-BE49-F238E27FC236}">
                <a16:creationId xmlns:a16="http://schemas.microsoft.com/office/drawing/2014/main" id="{5CD9AC7F-6F8C-450A-A98B-6DAB557E6E84}"/>
              </a:ext>
            </a:extLst>
          </p:cNvPr>
          <p:cNvPicPr preferRelativeResize="0">
            <a:picLocks/>
          </p:cNvPicPr>
          <p:nvPr/>
        </p:nvPicPr>
        <p:blipFill>
          <a:blip r:embed="rId5" cstate="screen">
            <a:extLst>
              <a:ext uri="{28A0092B-C50C-407E-A947-70E740481C1C}">
                <a14:useLocalDpi xmlns:a14="http://schemas.microsoft.com/office/drawing/2010/main"/>
              </a:ext>
            </a:extLst>
          </a:blip>
          <a:stretch>
            <a:fillRect/>
          </a:stretch>
        </p:blipFill>
        <p:spPr>
          <a:xfrm>
            <a:off x="3794212" y="1345094"/>
            <a:ext cx="1728000" cy="1728000"/>
          </a:xfrm>
          <a:prstGeom prst="rect">
            <a:avLst/>
          </a:prstGeom>
          <a:ln w="228600" cap="sq" cmpd="thickThin">
            <a:noFill/>
            <a:prstDash val="solid"/>
            <a:miter lim="800000"/>
          </a:ln>
          <a:effectLst>
            <a:innerShdw blurRad="76200">
              <a:srgbClr val="000000"/>
            </a:innerShdw>
          </a:effectLst>
        </p:spPr>
      </p:pic>
      <p:pic>
        <p:nvPicPr>
          <p:cNvPr id="13" name="Picture 12" descr="A person wearing a purple shirt and smiling at the camera&#10;&#10;Description generated with very high confidence">
            <a:extLst>
              <a:ext uri="{FF2B5EF4-FFF2-40B4-BE49-F238E27FC236}">
                <a16:creationId xmlns:a16="http://schemas.microsoft.com/office/drawing/2014/main" id="{4D2C7D85-2C43-48A3-910D-993D8D0A0350}"/>
              </a:ext>
            </a:extLst>
          </p:cNvPr>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7686452" y="1338379"/>
            <a:ext cx="1728000" cy="1722428"/>
          </a:xfrm>
          <a:prstGeom prst="rect">
            <a:avLst/>
          </a:prstGeom>
          <a:ln w="228600" cap="sq" cmpd="thickThin">
            <a:noFill/>
            <a:prstDash val="solid"/>
            <a:miter lim="800000"/>
          </a:ln>
          <a:effectLst>
            <a:innerShdw blurRad="76200">
              <a:srgbClr val="000000"/>
            </a:innerShdw>
          </a:effectLst>
        </p:spPr>
      </p:pic>
      <p:pic>
        <p:nvPicPr>
          <p:cNvPr id="14" name="Picture 13" descr="A person wearing a suit and tie&#10;&#10;Description generated with very high confidence">
            <a:extLst>
              <a:ext uri="{FF2B5EF4-FFF2-40B4-BE49-F238E27FC236}">
                <a16:creationId xmlns:a16="http://schemas.microsoft.com/office/drawing/2014/main" id="{971FACE3-738B-4A33-80E7-17D813D6F4F9}"/>
              </a:ext>
            </a:extLst>
          </p:cNvPr>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9674353" y="1341009"/>
            <a:ext cx="1728000" cy="1718086"/>
          </a:xfrm>
          <a:prstGeom prst="rect">
            <a:avLst/>
          </a:prstGeom>
          <a:ln w="228600" cap="sq" cmpd="thickThin">
            <a:noFill/>
            <a:prstDash val="solid"/>
            <a:miter lim="800000"/>
          </a:ln>
          <a:effectLst>
            <a:innerShdw blurRad="76200">
              <a:srgbClr val="000000"/>
            </a:innerShdw>
          </a:effectLst>
        </p:spPr>
      </p:pic>
      <p:sp>
        <p:nvSpPr>
          <p:cNvPr id="15" name="TextBox 14">
            <a:extLst>
              <a:ext uri="{FF2B5EF4-FFF2-40B4-BE49-F238E27FC236}">
                <a16:creationId xmlns:a16="http://schemas.microsoft.com/office/drawing/2014/main" id="{E51E8711-B840-4559-BE2B-4E89CD393777}"/>
              </a:ext>
            </a:extLst>
          </p:cNvPr>
          <p:cNvSpPr txBox="1"/>
          <p:nvPr/>
        </p:nvSpPr>
        <p:spPr>
          <a:xfrm>
            <a:off x="1800554" y="3096795"/>
            <a:ext cx="1728000"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MD / CEO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Andrew Otike-Odibi</a:t>
            </a:r>
          </a:p>
        </p:txBody>
      </p:sp>
      <p:sp>
        <p:nvSpPr>
          <p:cNvPr id="16" name="TextBox 15">
            <a:extLst>
              <a:ext uri="{FF2B5EF4-FFF2-40B4-BE49-F238E27FC236}">
                <a16:creationId xmlns:a16="http://schemas.microsoft.com/office/drawing/2014/main" id="{2A10D0FF-6C16-4081-811B-B4FAAA5A91D1}"/>
              </a:ext>
            </a:extLst>
          </p:cNvPr>
          <p:cNvSpPr txBox="1"/>
          <p:nvPr/>
        </p:nvSpPr>
        <p:spPr>
          <a:xfrm>
            <a:off x="3794212" y="3097330"/>
            <a:ext cx="1728000" cy="461665"/>
          </a:xfrm>
          <a:prstGeom prst="rect">
            <a:avLst/>
          </a:prstGeom>
          <a:noFill/>
          <a:ln w="15875">
            <a:solidFill>
              <a:srgbClr val="4472C4"/>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Chief Financial Officer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Alex Mbakogu</a:t>
            </a:r>
          </a:p>
        </p:txBody>
      </p:sp>
      <p:sp>
        <p:nvSpPr>
          <p:cNvPr id="17" name="TextBox 16">
            <a:extLst>
              <a:ext uri="{FF2B5EF4-FFF2-40B4-BE49-F238E27FC236}">
                <a16:creationId xmlns:a16="http://schemas.microsoft.com/office/drawing/2014/main" id="{3F04AEEC-DCAD-4FB8-BD1F-6AEC5FA27B12}"/>
              </a:ext>
            </a:extLst>
          </p:cNvPr>
          <p:cNvSpPr txBox="1"/>
          <p:nvPr/>
        </p:nvSpPr>
        <p:spPr>
          <a:xfrm>
            <a:off x="5716502" y="3091400"/>
            <a:ext cx="1728000"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GM Marine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Wisdom Nwagwu</a:t>
            </a:r>
          </a:p>
        </p:txBody>
      </p:sp>
      <p:sp>
        <p:nvSpPr>
          <p:cNvPr id="18" name="TextBox 17">
            <a:extLst>
              <a:ext uri="{FF2B5EF4-FFF2-40B4-BE49-F238E27FC236}">
                <a16:creationId xmlns:a16="http://schemas.microsoft.com/office/drawing/2014/main" id="{0F06D9D1-CE97-4966-814C-49ACBC55002C}"/>
              </a:ext>
            </a:extLst>
          </p:cNvPr>
          <p:cNvSpPr txBox="1"/>
          <p:nvPr/>
        </p:nvSpPr>
        <p:spPr>
          <a:xfrm>
            <a:off x="7679826" y="3083008"/>
            <a:ext cx="1728000"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Group Head 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Maureen </a:t>
            </a:r>
            <a:r>
              <a:rPr kumimoji="0" lang="en-GB" sz="1200" b="1" i="0" u="none" strike="noStrike" kern="1200" cap="none" spc="0" normalizeH="0" baseline="0" noProof="0" dirty="0" err="1">
                <a:ln>
                  <a:noFill/>
                </a:ln>
                <a:solidFill>
                  <a:prstClr val="black"/>
                </a:solidFill>
                <a:effectLst/>
                <a:uLnTx/>
                <a:uFillTx/>
                <a:latin typeface="Myriad Pro" panose="020B0503030403020204"/>
                <a:ea typeface="+mn-ea"/>
                <a:cs typeface="+mn-cs"/>
              </a:rPr>
              <a:t>Ogbonna</a:t>
            </a:r>
            <a:endPar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endParaRPr>
          </a:p>
        </p:txBody>
      </p:sp>
      <p:sp>
        <p:nvSpPr>
          <p:cNvPr id="19" name="TextBox 18">
            <a:extLst>
              <a:ext uri="{FF2B5EF4-FFF2-40B4-BE49-F238E27FC236}">
                <a16:creationId xmlns:a16="http://schemas.microsoft.com/office/drawing/2014/main" id="{0200A58A-9068-4DB3-AD4F-454448DD847A}"/>
              </a:ext>
            </a:extLst>
          </p:cNvPr>
          <p:cNvSpPr txBox="1"/>
          <p:nvPr/>
        </p:nvSpPr>
        <p:spPr>
          <a:xfrm>
            <a:off x="9673484" y="3091400"/>
            <a:ext cx="1728000"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174A"/>
                </a:solidFill>
                <a:effectLst/>
                <a:uLnTx/>
                <a:uFillTx/>
                <a:latin typeface="Myriad Pro" panose="020B0503030403020204"/>
                <a:ea typeface="+mn-ea"/>
                <a:cs typeface="+mn-cs"/>
              </a:rPr>
              <a:t>GM Leasafric Ghana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Myriad Pro" panose="020B0503030403020204"/>
                <a:ea typeface="+mn-ea"/>
                <a:cs typeface="+mn-cs"/>
              </a:rPr>
              <a:t>Kalu. O. Kalu </a:t>
            </a:r>
            <a:endPar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endParaRPr>
          </a:p>
        </p:txBody>
      </p:sp>
      <p:pic>
        <p:nvPicPr>
          <p:cNvPr id="2050" name="Picture 2" descr="https://c-ileasing.com/wp-content/uploads/2018/07/Babatunde-Oguntunrin-150x150.jpg">
            <a:extLst>
              <a:ext uri="{FF2B5EF4-FFF2-40B4-BE49-F238E27FC236}">
                <a16:creationId xmlns:a16="http://schemas.microsoft.com/office/drawing/2014/main" id="{65126639-9FD3-419C-A465-92B4BE38E09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00553" y="3609854"/>
            <a:ext cx="1727999" cy="1498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ileasing.com/wp-content/uploads/2018/07/Aiyeola-Sunday-Adesoji-150x150.jpg">
            <a:extLst>
              <a:ext uri="{FF2B5EF4-FFF2-40B4-BE49-F238E27FC236}">
                <a16:creationId xmlns:a16="http://schemas.microsoft.com/office/drawing/2014/main" id="{81EDB9B3-B8FB-426D-BB0B-CF3639DB257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673484" y="3603272"/>
            <a:ext cx="1727999" cy="15048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CEAB462-080F-4B11-9529-DC704C4572A8}"/>
              </a:ext>
            </a:extLst>
          </p:cNvPr>
          <p:cNvSpPr txBox="1"/>
          <p:nvPr/>
        </p:nvSpPr>
        <p:spPr>
          <a:xfrm>
            <a:off x="1772308" y="5122030"/>
            <a:ext cx="1896804"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Treasury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Babatunde Oguntunrin</a:t>
            </a:r>
          </a:p>
        </p:txBody>
      </p:sp>
      <p:sp>
        <p:nvSpPr>
          <p:cNvPr id="24" name="TextBox 23">
            <a:extLst>
              <a:ext uri="{FF2B5EF4-FFF2-40B4-BE49-F238E27FC236}">
                <a16:creationId xmlns:a16="http://schemas.microsoft.com/office/drawing/2014/main" id="{E6EFD39F-8E92-4923-A527-D931F5D77B17}"/>
              </a:ext>
            </a:extLst>
          </p:cNvPr>
          <p:cNvSpPr txBox="1"/>
          <p:nvPr/>
        </p:nvSpPr>
        <p:spPr>
          <a:xfrm>
            <a:off x="9673483" y="5119352"/>
            <a:ext cx="1728000"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Finance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Adesoji Aiyeola</a:t>
            </a:r>
          </a:p>
        </p:txBody>
      </p:sp>
      <p:sp>
        <p:nvSpPr>
          <p:cNvPr id="25" name="TextBox 24">
            <a:extLst>
              <a:ext uri="{FF2B5EF4-FFF2-40B4-BE49-F238E27FC236}">
                <a16:creationId xmlns:a16="http://schemas.microsoft.com/office/drawing/2014/main" id="{2307EC2E-57C6-4048-AEF4-1C558DD8D517}"/>
              </a:ext>
            </a:extLst>
          </p:cNvPr>
          <p:cNvSpPr txBox="1"/>
          <p:nvPr/>
        </p:nvSpPr>
        <p:spPr>
          <a:xfrm>
            <a:off x="6626087" y="4484879"/>
            <a:ext cx="2781739"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Human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Emmanuel Timothy</a:t>
            </a:r>
          </a:p>
        </p:txBody>
      </p:sp>
      <p:sp>
        <p:nvSpPr>
          <p:cNvPr id="26" name="TextBox 25">
            <a:extLst>
              <a:ext uri="{FF2B5EF4-FFF2-40B4-BE49-F238E27FC236}">
                <a16:creationId xmlns:a16="http://schemas.microsoft.com/office/drawing/2014/main" id="{0A1B5F97-BAA7-469E-9094-E5DB774C3A67}"/>
              </a:ext>
            </a:extLst>
          </p:cNvPr>
          <p:cNvSpPr txBox="1"/>
          <p:nvPr/>
        </p:nvSpPr>
        <p:spPr>
          <a:xfrm>
            <a:off x="6632713" y="3728551"/>
            <a:ext cx="2781739"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C&amp;I Outsource &amp;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Chiobi Ikechukwu Edwin</a:t>
            </a:r>
          </a:p>
        </p:txBody>
      </p:sp>
      <p:sp>
        <p:nvSpPr>
          <p:cNvPr id="27" name="TextBox 26">
            <a:extLst>
              <a:ext uri="{FF2B5EF4-FFF2-40B4-BE49-F238E27FC236}">
                <a16:creationId xmlns:a16="http://schemas.microsoft.com/office/drawing/2014/main" id="{98DB60F0-E76E-4140-AE33-9A4505B011F9}"/>
              </a:ext>
            </a:extLst>
          </p:cNvPr>
          <p:cNvSpPr txBox="1"/>
          <p:nvPr/>
        </p:nvSpPr>
        <p:spPr>
          <a:xfrm>
            <a:off x="3794212" y="3728551"/>
            <a:ext cx="2627153"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Hertz/Fleet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Ayodele Johnson Babatunde</a:t>
            </a:r>
          </a:p>
        </p:txBody>
      </p:sp>
      <p:sp>
        <p:nvSpPr>
          <p:cNvPr id="28" name="TextBox 27">
            <a:extLst>
              <a:ext uri="{FF2B5EF4-FFF2-40B4-BE49-F238E27FC236}">
                <a16:creationId xmlns:a16="http://schemas.microsoft.com/office/drawing/2014/main" id="{D09D06DC-553A-44F3-91C2-C72D08FEBB9F}"/>
              </a:ext>
            </a:extLst>
          </p:cNvPr>
          <p:cNvSpPr txBox="1"/>
          <p:nvPr/>
        </p:nvSpPr>
        <p:spPr>
          <a:xfrm>
            <a:off x="3794212" y="4484879"/>
            <a:ext cx="2627153"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Information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John  Usuanlele</a:t>
            </a:r>
          </a:p>
        </p:txBody>
      </p:sp>
      <p:sp>
        <p:nvSpPr>
          <p:cNvPr id="29" name="TextBox 28">
            <a:extLst>
              <a:ext uri="{FF2B5EF4-FFF2-40B4-BE49-F238E27FC236}">
                <a16:creationId xmlns:a16="http://schemas.microsoft.com/office/drawing/2014/main" id="{838C3F41-9F29-4F0A-A145-093DAC1AAD55}"/>
              </a:ext>
            </a:extLst>
          </p:cNvPr>
          <p:cNvSpPr txBox="1"/>
          <p:nvPr/>
        </p:nvSpPr>
        <p:spPr>
          <a:xfrm>
            <a:off x="4861123" y="5122028"/>
            <a:ext cx="3776870" cy="461665"/>
          </a:xfrm>
          <a:prstGeom prst="rect">
            <a:avLst/>
          </a:prstGeom>
          <a:noFill/>
          <a:ln w="15875">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174A"/>
                </a:solidFill>
                <a:effectLst/>
                <a:uLnTx/>
                <a:uFillTx/>
                <a:latin typeface="Myriad Pro" panose="020B0503030403020204"/>
                <a:ea typeface="+mn-ea"/>
                <a:cs typeface="+mn-cs"/>
              </a:rPr>
              <a:t>Head Internal control &amp; Quality Assurance 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yriad Pro" panose="020B0503030403020204"/>
                <a:ea typeface="+mn-ea"/>
                <a:cs typeface="+mn-cs"/>
              </a:rPr>
              <a:t>Adetayo Abiodun Olugbenga</a:t>
            </a:r>
          </a:p>
        </p:txBody>
      </p:sp>
    </p:spTree>
    <p:extLst>
      <p:ext uri="{BB962C8B-B14F-4D97-AF65-F5344CB8AC3E}">
        <p14:creationId xmlns:p14="http://schemas.microsoft.com/office/powerpoint/2010/main" val="3525990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06902" y="6230688"/>
            <a:ext cx="335973" cy="363645"/>
          </a:xfrm>
        </p:spPr>
        <p:txBody>
          <a:bodyPr/>
          <a:lstStyle/>
          <a:p>
            <a:fld id="{1529DE70-A065-2647-B049-826B95586577}" type="slidenum">
              <a:rPr lang="en-US" smtClean="0"/>
              <a:pPr/>
              <a:t>36</a:t>
            </a:fld>
            <a:endParaRPr lang="en-US" dirty="0"/>
          </a:p>
        </p:txBody>
      </p:sp>
      <p:sp>
        <p:nvSpPr>
          <p:cNvPr id="4" name="Title 3"/>
          <p:cNvSpPr>
            <a:spLocks noGrp="1"/>
          </p:cNvSpPr>
          <p:nvPr>
            <p:ph type="title"/>
          </p:nvPr>
        </p:nvSpPr>
        <p:spPr>
          <a:xfrm>
            <a:off x="1858753" y="486000"/>
            <a:ext cx="9543600" cy="717951"/>
          </a:xfrm>
        </p:spPr>
        <p:txBody>
          <a:bodyPr/>
          <a:lstStyle/>
          <a:p>
            <a:r>
              <a:rPr lang="en-US" spc="30">
                <a:solidFill>
                  <a:srgbClr val="001F5F"/>
                </a:solidFill>
                <a:latin typeface="Myriad Pro" panose="020B0503030403020204"/>
                <a:cs typeface="Eras Light ITC"/>
              </a:rPr>
              <a:t>Contact</a:t>
            </a:r>
            <a:endParaRPr lang="en-US" dirty="0"/>
          </a:p>
        </p:txBody>
      </p:sp>
      <p:sp>
        <p:nvSpPr>
          <p:cNvPr id="13" name="object 10"/>
          <p:cNvSpPr txBox="1"/>
          <p:nvPr/>
        </p:nvSpPr>
        <p:spPr>
          <a:xfrm>
            <a:off x="7527688" y="1855180"/>
            <a:ext cx="4491090" cy="1734047"/>
          </a:xfrm>
          <a:prstGeom prst="rect">
            <a:avLst/>
          </a:prstGeom>
        </p:spPr>
        <p:txBody>
          <a:bodyPr vert="horz" wrap="square" lIns="0" tIns="10397" rIns="0" bIns="0" rtlCol="0">
            <a:spAutoFit/>
          </a:bodyPr>
          <a:lstStyle/>
          <a:p>
            <a:pPr marL="7701">
              <a:spcBef>
                <a:spcPts val="82"/>
              </a:spcBef>
            </a:pPr>
            <a:r>
              <a:rPr sz="2400" spc="6" dirty="0">
                <a:solidFill>
                  <a:srgbClr val="1F3863"/>
                </a:solidFill>
                <a:latin typeface="Myriad Pro" panose="020B0503030403020204"/>
                <a:cs typeface="Eras Light ITC"/>
              </a:rPr>
              <a:t>+234 903 777</a:t>
            </a:r>
            <a:r>
              <a:rPr sz="2400" spc="-49" dirty="0">
                <a:solidFill>
                  <a:srgbClr val="1F3863"/>
                </a:solidFill>
                <a:latin typeface="Myriad Pro" panose="020B0503030403020204"/>
                <a:cs typeface="Eras Light ITC"/>
              </a:rPr>
              <a:t> </a:t>
            </a:r>
            <a:r>
              <a:rPr sz="2400" spc="6" dirty="0">
                <a:solidFill>
                  <a:srgbClr val="1F3863"/>
                </a:solidFill>
                <a:latin typeface="Myriad Pro" panose="020B0503030403020204"/>
                <a:cs typeface="Eras Light ITC"/>
              </a:rPr>
              <a:t>5833</a:t>
            </a:r>
            <a:endParaRPr sz="2400" dirty="0">
              <a:latin typeface="Myriad Pro" panose="020B0503030403020204"/>
              <a:cs typeface="Eras Light ITC"/>
            </a:endParaRPr>
          </a:p>
          <a:p>
            <a:pPr>
              <a:lnSpc>
                <a:spcPct val="100000"/>
              </a:lnSpc>
            </a:pPr>
            <a:endParaRPr sz="3600" dirty="0">
              <a:latin typeface="Myriad Pro" panose="020B0503030403020204"/>
              <a:cs typeface="Times New Roman"/>
            </a:endParaRPr>
          </a:p>
          <a:p>
            <a:pPr>
              <a:spcBef>
                <a:spcPts val="9"/>
              </a:spcBef>
            </a:pPr>
            <a:endParaRPr sz="2800" dirty="0">
              <a:latin typeface="Myriad Pro" panose="020B0503030403020204"/>
              <a:cs typeface="Times New Roman"/>
            </a:endParaRPr>
          </a:p>
          <a:p>
            <a:pPr marL="7701"/>
            <a:r>
              <a:rPr sz="2400" spc="30" dirty="0">
                <a:solidFill>
                  <a:srgbClr val="1F3863"/>
                </a:solidFill>
                <a:latin typeface="Myriad Pro" panose="020B0503030403020204"/>
                <a:cs typeface="Eras Light ITC"/>
                <a:hlinkClick r:id="rId2"/>
              </a:rPr>
              <a:t>alex.mbakogu@c-ileasing.com</a:t>
            </a:r>
            <a:endParaRPr sz="2400" dirty="0">
              <a:latin typeface="Myriad Pro" panose="020B0503030403020204"/>
              <a:cs typeface="Eras Light ITC"/>
            </a:endParaRPr>
          </a:p>
        </p:txBody>
      </p:sp>
      <p:sp>
        <p:nvSpPr>
          <p:cNvPr id="16" name="object 10"/>
          <p:cNvSpPr txBox="1"/>
          <p:nvPr/>
        </p:nvSpPr>
        <p:spPr>
          <a:xfrm>
            <a:off x="2837968" y="1956703"/>
            <a:ext cx="3104745" cy="1980269"/>
          </a:xfrm>
          <a:prstGeom prst="rect">
            <a:avLst/>
          </a:prstGeom>
        </p:spPr>
        <p:txBody>
          <a:bodyPr vert="horz" wrap="square" lIns="0" tIns="10397" rIns="0" bIns="0" rtlCol="0">
            <a:spAutoFit/>
          </a:bodyPr>
          <a:lstStyle/>
          <a:p>
            <a:pPr marL="7701">
              <a:spcBef>
                <a:spcPts val="82"/>
              </a:spcBef>
            </a:pPr>
            <a:r>
              <a:rPr sz="2400" spc="6" dirty="0">
                <a:solidFill>
                  <a:srgbClr val="1F3863"/>
                </a:solidFill>
                <a:latin typeface="Myriad Pro" panose="020B0503030403020204"/>
                <a:cs typeface="Eras Light ITC"/>
              </a:rPr>
              <a:t>+234</a:t>
            </a:r>
            <a:r>
              <a:rPr sz="2400" spc="-15" dirty="0">
                <a:solidFill>
                  <a:srgbClr val="1F3863"/>
                </a:solidFill>
                <a:latin typeface="Myriad Pro" panose="020B0503030403020204"/>
                <a:cs typeface="Eras Light ITC"/>
              </a:rPr>
              <a:t> </a:t>
            </a:r>
            <a:r>
              <a:rPr sz="2400" spc="6" dirty="0">
                <a:solidFill>
                  <a:srgbClr val="1F3863"/>
                </a:solidFill>
                <a:latin typeface="Myriad Pro" panose="020B0503030403020204"/>
                <a:cs typeface="Eras Light ITC"/>
              </a:rPr>
              <a:t>8034070554</a:t>
            </a:r>
            <a:endParaRPr sz="2400" dirty="0">
              <a:latin typeface="Myriad Pro" panose="020B0503030403020204"/>
              <a:cs typeface="Eras Light ITC"/>
            </a:endParaRPr>
          </a:p>
          <a:p>
            <a:pPr>
              <a:lnSpc>
                <a:spcPct val="100000"/>
              </a:lnSpc>
            </a:pPr>
            <a:endParaRPr sz="2000" dirty="0">
              <a:latin typeface="Myriad Pro" panose="020B0503030403020204"/>
              <a:cs typeface="Times New Roman"/>
            </a:endParaRPr>
          </a:p>
          <a:p>
            <a:pPr>
              <a:spcBef>
                <a:spcPts val="9"/>
              </a:spcBef>
            </a:pPr>
            <a:endParaRPr lang="en-GB" dirty="0">
              <a:latin typeface="Myriad Pro" panose="020B0503030403020204"/>
              <a:cs typeface="Times New Roman"/>
            </a:endParaRPr>
          </a:p>
          <a:p>
            <a:pPr>
              <a:spcBef>
                <a:spcPts val="9"/>
              </a:spcBef>
            </a:pPr>
            <a:endParaRPr dirty="0">
              <a:latin typeface="Myriad Pro" panose="020B0503030403020204"/>
              <a:cs typeface="Times New Roman"/>
            </a:endParaRPr>
          </a:p>
          <a:p>
            <a:pPr marL="7701"/>
            <a:r>
              <a:rPr sz="2400" spc="49" dirty="0">
                <a:solidFill>
                  <a:srgbClr val="001F5F"/>
                </a:solidFill>
                <a:latin typeface="Myriad Pro" panose="020B0503030403020204"/>
                <a:cs typeface="Eras Light ITC"/>
                <a:hlinkClick r:id="rId3"/>
              </a:rPr>
              <a:t>andrew.otike-odibi@c-ileasing.com</a:t>
            </a:r>
            <a:endParaRPr sz="2400" dirty="0">
              <a:latin typeface="Myriad Pro" panose="020B0503030403020204"/>
              <a:cs typeface="Eras Light ITC"/>
            </a:endParaRPr>
          </a:p>
        </p:txBody>
      </p:sp>
      <p:sp>
        <p:nvSpPr>
          <p:cNvPr id="14" name="object 6"/>
          <p:cNvSpPr/>
          <p:nvPr/>
        </p:nvSpPr>
        <p:spPr>
          <a:xfrm>
            <a:off x="1886253" y="1739396"/>
            <a:ext cx="815964" cy="815964"/>
          </a:xfrm>
          <a:custGeom>
            <a:avLst/>
            <a:gdLst/>
            <a:ahLst/>
            <a:cxnLst/>
            <a:rect l="l" t="t" r="r" b="b"/>
            <a:pathLst>
              <a:path w="1098550" h="1098550">
                <a:moveTo>
                  <a:pt x="549093" y="0"/>
                </a:moveTo>
                <a:lnTo>
                  <a:pt x="501718" y="2015"/>
                </a:lnTo>
                <a:lnTo>
                  <a:pt x="455461" y="7952"/>
                </a:lnTo>
                <a:lnTo>
                  <a:pt x="410488" y="17646"/>
                </a:lnTo>
                <a:lnTo>
                  <a:pt x="366963" y="30931"/>
                </a:lnTo>
                <a:lnTo>
                  <a:pt x="325051" y="47643"/>
                </a:lnTo>
                <a:lnTo>
                  <a:pt x="284918" y="67617"/>
                </a:lnTo>
                <a:lnTo>
                  <a:pt x="246727" y="90688"/>
                </a:lnTo>
                <a:lnTo>
                  <a:pt x="210644" y="116691"/>
                </a:lnTo>
                <a:lnTo>
                  <a:pt x="176834" y="145461"/>
                </a:lnTo>
                <a:lnTo>
                  <a:pt x="145461" y="176834"/>
                </a:lnTo>
                <a:lnTo>
                  <a:pt x="116691" y="210644"/>
                </a:lnTo>
                <a:lnTo>
                  <a:pt x="90688" y="246727"/>
                </a:lnTo>
                <a:lnTo>
                  <a:pt x="67617" y="284918"/>
                </a:lnTo>
                <a:lnTo>
                  <a:pt x="47643" y="325051"/>
                </a:lnTo>
                <a:lnTo>
                  <a:pt x="30931" y="366963"/>
                </a:lnTo>
                <a:lnTo>
                  <a:pt x="17646" y="410488"/>
                </a:lnTo>
                <a:lnTo>
                  <a:pt x="7952" y="455461"/>
                </a:lnTo>
                <a:lnTo>
                  <a:pt x="2015" y="501718"/>
                </a:lnTo>
                <a:lnTo>
                  <a:pt x="0" y="549093"/>
                </a:lnTo>
                <a:lnTo>
                  <a:pt x="2015" y="596468"/>
                </a:lnTo>
                <a:lnTo>
                  <a:pt x="7952" y="642725"/>
                </a:lnTo>
                <a:lnTo>
                  <a:pt x="17646" y="687698"/>
                </a:lnTo>
                <a:lnTo>
                  <a:pt x="30931" y="731223"/>
                </a:lnTo>
                <a:lnTo>
                  <a:pt x="47643" y="773134"/>
                </a:lnTo>
                <a:lnTo>
                  <a:pt x="67617" y="813268"/>
                </a:lnTo>
                <a:lnTo>
                  <a:pt x="90688" y="851459"/>
                </a:lnTo>
                <a:lnTo>
                  <a:pt x="116691" y="887542"/>
                </a:lnTo>
                <a:lnTo>
                  <a:pt x="145461" y="921352"/>
                </a:lnTo>
                <a:lnTo>
                  <a:pt x="176834" y="952725"/>
                </a:lnTo>
                <a:lnTo>
                  <a:pt x="210644" y="981495"/>
                </a:lnTo>
                <a:lnTo>
                  <a:pt x="246727" y="1007498"/>
                </a:lnTo>
                <a:lnTo>
                  <a:pt x="284918" y="1030569"/>
                </a:lnTo>
                <a:lnTo>
                  <a:pt x="325051" y="1050543"/>
                </a:lnTo>
                <a:lnTo>
                  <a:pt x="366963" y="1067255"/>
                </a:lnTo>
                <a:lnTo>
                  <a:pt x="410488" y="1080540"/>
                </a:lnTo>
                <a:lnTo>
                  <a:pt x="455461" y="1090233"/>
                </a:lnTo>
                <a:lnTo>
                  <a:pt x="501718" y="1096170"/>
                </a:lnTo>
                <a:lnTo>
                  <a:pt x="549093" y="1098186"/>
                </a:lnTo>
                <a:lnTo>
                  <a:pt x="596468" y="1096170"/>
                </a:lnTo>
                <a:lnTo>
                  <a:pt x="642725" y="1090233"/>
                </a:lnTo>
                <a:lnTo>
                  <a:pt x="687698" y="1080540"/>
                </a:lnTo>
                <a:lnTo>
                  <a:pt x="731223" y="1067255"/>
                </a:lnTo>
                <a:lnTo>
                  <a:pt x="773134" y="1050543"/>
                </a:lnTo>
                <a:lnTo>
                  <a:pt x="813268" y="1030569"/>
                </a:lnTo>
                <a:lnTo>
                  <a:pt x="851459" y="1007498"/>
                </a:lnTo>
                <a:lnTo>
                  <a:pt x="887542" y="981495"/>
                </a:lnTo>
                <a:lnTo>
                  <a:pt x="921352" y="952725"/>
                </a:lnTo>
                <a:lnTo>
                  <a:pt x="952725" y="921352"/>
                </a:lnTo>
                <a:lnTo>
                  <a:pt x="981495" y="887542"/>
                </a:lnTo>
                <a:lnTo>
                  <a:pt x="1007498" y="851459"/>
                </a:lnTo>
                <a:lnTo>
                  <a:pt x="1030569" y="813268"/>
                </a:lnTo>
                <a:lnTo>
                  <a:pt x="1050543" y="773134"/>
                </a:lnTo>
                <a:lnTo>
                  <a:pt x="1067255" y="731223"/>
                </a:lnTo>
                <a:lnTo>
                  <a:pt x="1080540" y="687698"/>
                </a:lnTo>
                <a:lnTo>
                  <a:pt x="1090233" y="642725"/>
                </a:lnTo>
                <a:lnTo>
                  <a:pt x="1096170" y="596468"/>
                </a:lnTo>
                <a:lnTo>
                  <a:pt x="1098186" y="549093"/>
                </a:lnTo>
                <a:lnTo>
                  <a:pt x="1096170" y="501718"/>
                </a:lnTo>
                <a:lnTo>
                  <a:pt x="1090233" y="455461"/>
                </a:lnTo>
                <a:lnTo>
                  <a:pt x="1080540" y="410488"/>
                </a:lnTo>
                <a:lnTo>
                  <a:pt x="1067255" y="366963"/>
                </a:lnTo>
                <a:lnTo>
                  <a:pt x="1050543" y="325051"/>
                </a:lnTo>
                <a:lnTo>
                  <a:pt x="1030569" y="284918"/>
                </a:lnTo>
                <a:lnTo>
                  <a:pt x="1007498" y="246727"/>
                </a:lnTo>
                <a:lnTo>
                  <a:pt x="981495" y="210644"/>
                </a:lnTo>
                <a:lnTo>
                  <a:pt x="952725" y="176834"/>
                </a:lnTo>
                <a:lnTo>
                  <a:pt x="921352" y="145461"/>
                </a:lnTo>
                <a:lnTo>
                  <a:pt x="887542" y="116691"/>
                </a:lnTo>
                <a:lnTo>
                  <a:pt x="851459" y="90688"/>
                </a:lnTo>
                <a:lnTo>
                  <a:pt x="813268" y="67617"/>
                </a:lnTo>
                <a:lnTo>
                  <a:pt x="773134" y="47643"/>
                </a:lnTo>
                <a:lnTo>
                  <a:pt x="731223" y="30931"/>
                </a:lnTo>
                <a:lnTo>
                  <a:pt x="687698" y="17646"/>
                </a:lnTo>
                <a:lnTo>
                  <a:pt x="642725" y="7952"/>
                </a:lnTo>
                <a:lnTo>
                  <a:pt x="596468" y="2015"/>
                </a:lnTo>
                <a:lnTo>
                  <a:pt x="549093" y="0"/>
                </a:lnTo>
                <a:close/>
              </a:path>
            </a:pathLst>
          </a:custGeom>
          <a:solidFill>
            <a:srgbClr val="003366"/>
          </a:solidFill>
        </p:spPr>
        <p:txBody>
          <a:bodyPr wrap="square" lIns="0" tIns="0" rIns="0" bIns="0" rtlCol="0"/>
          <a:lstStyle/>
          <a:p>
            <a:endParaRPr sz="1050">
              <a:latin typeface="Myriad Pro" panose="020B0503030403020204"/>
            </a:endParaRPr>
          </a:p>
        </p:txBody>
      </p:sp>
      <p:sp>
        <p:nvSpPr>
          <p:cNvPr id="17" name="object 7"/>
          <p:cNvSpPr/>
          <p:nvPr/>
        </p:nvSpPr>
        <p:spPr>
          <a:xfrm>
            <a:off x="2129125" y="1855180"/>
            <a:ext cx="330220" cy="553031"/>
          </a:xfrm>
          <a:custGeom>
            <a:avLst/>
            <a:gdLst/>
            <a:ahLst/>
            <a:cxnLst/>
            <a:rect l="l" t="t" r="r" b="b"/>
            <a:pathLst>
              <a:path w="419734" h="702945">
                <a:moveTo>
                  <a:pt x="347892" y="0"/>
                </a:moveTo>
                <a:lnTo>
                  <a:pt x="68213" y="0"/>
                </a:lnTo>
                <a:lnTo>
                  <a:pt x="41728" y="5914"/>
                </a:lnTo>
                <a:lnTo>
                  <a:pt x="20038" y="21739"/>
                </a:lnTo>
                <a:lnTo>
                  <a:pt x="5382" y="44596"/>
                </a:lnTo>
                <a:lnTo>
                  <a:pt x="0" y="71609"/>
                </a:lnTo>
                <a:lnTo>
                  <a:pt x="0" y="630864"/>
                </a:lnTo>
                <a:lnTo>
                  <a:pt x="5383" y="659317"/>
                </a:lnTo>
                <a:lnTo>
                  <a:pt x="20038" y="682015"/>
                </a:lnTo>
                <a:lnTo>
                  <a:pt x="41728" y="697041"/>
                </a:lnTo>
                <a:lnTo>
                  <a:pt x="68214" y="702476"/>
                </a:lnTo>
                <a:lnTo>
                  <a:pt x="347893" y="702476"/>
                </a:lnTo>
                <a:lnTo>
                  <a:pt x="376354" y="697041"/>
                </a:lnTo>
                <a:lnTo>
                  <a:pt x="399060" y="682015"/>
                </a:lnTo>
                <a:lnTo>
                  <a:pt x="403577" y="675194"/>
                </a:lnTo>
                <a:lnTo>
                  <a:pt x="208054" y="675194"/>
                </a:lnTo>
                <a:lnTo>
                  <a:pt x="191053" y="671624"/>
                </a:lnTo>
                <a:lnTo>
                  <a:pt x="176930" y="661981"/>
                </a:lnTo>
                <a:lnTo>
                  <a:pt x="167283" y="647861"/>
                </a:lnTo>
                <a:lnTo>
                  <a:pt x="163712" y="630864"/>
                </a:lnTo>
                <a:lnTo>
                  <a:pt x="167283" y="613867"/>
                </a:lnTo>
                <a:lnTo>
                  <a:pt x="176930" y="599748"/>
                </a:lnTo>
                <a:lnTo>
                  <a:pt x="191053" y="590106"/>
                </a:lnTo>
                <a:lnTo>
                  <a:pt x="208054" y="586536"/>
                </a:lnTo>
                <a:lnTo>
                  <a:pt x="419527" y="586536"/>
                </a:lnTo>
                <a:lnTo>
                  <a:pt x="419527" y="562667"/>
                </a:lnTo>
                <a:lnTo>
                  <a:pt x="57982" y="562667"/>
                </a:lnTo>
                <a:lnTo>
                  <a:pt x="51161" y="552435"/>
                </a:lnTo>
                <a:lnTo>
                  <a:pt x="51161" y="150043"/>
                </a:lnTo>
                <a:lnTo>
                  <a:pt x="57982" y="139812"/>
                </a:lnTo>
                <a:lnTo>
                  <a:pt x="419527" y="139812"/>
                </a:lnTo>
                <a:lnTo>
                  <a:pt x="419527" y="88654"/>
                </a:lnTo>
                <a:lnTo>
                  <a:pt x="160304" y="88654"/>
                </a:lnTo>
                <a:lnTo>
                  <a:pt x="156897" y="85247"/>
                </a:lnTo>
                <a:lnTo>
                  <a:pt x="156897" y="75016"/>
                </a:lnTo>
                <a:lnTo>
                  <a:pt x="160304" y="71609"/>
                </a:lnTo>
                <a:lnTo>
                  <a:pt x="419527" y="71609"/>
                </a:lnTo>
                <a:lnTo>
                  <a:pt x="414090" y="44596"/>
                </a:lnTo>
                <a:lnTo>
                  <a:pt x="399060" y="21739"/>
                </a:lnTo>
                <a:lnTo>
                  <a:pt x="376354" y="5914"/>
                </a:lnTo>
                <a:lnTo>
                  <a:pt x="347892" y="0"/>
                </a:lnTo>
                <a:close/>
              </a:path>
              <a:path w="419734" h="702945">
                <a:moveTo>
                  <a:pt x="419527" y="586536"/>
                </a:moveTo>
                <a:lnTo>
                  <a:pt x="208054" y="586536"/>
                </a:lnTo>
                <a:lnTo>
                  <a:pt x="225054" y="590106"/>
                </a:lnTo>
                <a:lnTo>
                  <a:pt x="239177" y="599748"/>
                </a:lnTo>
                <a:lnTo>
                  <a:pt x="248824" y="613867"/>
                </a:lnTo>
                <a:lnTo>
                  <a:pt x="252395" y="630864"/>
                </a:lnTo>
                <a:lnTo>
                  <a:pt x="248824" y="647861"/>
                </a:lnTo>
                <a:lnTo>
                  <a:pt x="239177" y="661981"/>
                </a:lnTo>
                <a:lnTo>
                  <a:pt x="225054" y="671624"/>
                </a:lnTo>
                <a:lnTo>
                  <a:pt x="208054" y="675194"/>
                </a:lnTo>
                <a:lnTo>
                  <a:pt x="403577" y="675194"/>
                </a:lnTo>
                <a:lnTo>
                  <a:pt x="414091" y="659317"/>
                </a:lnTo>
                <a:lnTo>
                  <a:pt x="419527" y="630864"/>
                </a:lnTo>
                <a:lnTo>
                  <a:pt x="419527" y="586536"/>
                </a:lnTo>
                <a:close/>
              </a:path>
              <a:path w="419734" h="702945">
                <a:moveTo>
                  <a:pt x="419527" y="139812"/>
                </a:moveTo>
                <a:lnTo>
                  <a:pt x="347892" y="139812"/>
                </a:lnTo>
                <a:lnTo>
                  <a:pt x="355407" y="141517"/>
                </a:lnTo>
                <a:lnTo>
                  <a:pt x="361963" y="145779"/>
                </a:lnTo>
                <a:lnTo>
                  <a:pt x="366600" y="151319"/>
                </a:lnTo>
                <a:lnTo>
                  <a:pt x="368359" y="156857"/>
                </a:lnTo>
                <a:lnTo>
                  <a:pt x="368359" y="545610"/>
                </a:lnTo>
                <a:lnTo>
                  <a:pt x="366601" y="551154"/>
                </a:lnTo>
                <a:lnTo>
                  <a:pt x="361963" y="556698"/>
                </a:lnTo>
                <a:lnTo>
                  <a:pt x="355408" y="560961"/>
                </a:lnTo>
                <a:lnTo>
                  <a:pt x="347892" y="562667"/>
                </a:lnTo>
                <a:lnTo>
                  <a:pt x="419527" y="562667"/>
                </a:lnTo>
                <a:lnTo>
                  <a:pt x="419527" y="139812"/>
                </a:lnTo>
                <a:close/>
              </a:path>
              <a:path w="419734" h="702945">
                <a:moveTo>
                  <a:pt x="419527" y="71609"/>
                </a:moveTo>
                <a:lnTo>
                  <a:pt x="259221" y="71609"/>
                </a:lnTo>
                <a:lnTo>
                  <a:pt x="262628" y="75016"/>
                </a:lnTo>
                <a:lnTo>
                  <a:pt x="262628" y="85247"/>
                </a:lnTo>
                <a:lnTo>
                  <a:pt x="259221" y="88654"/>
                </a:lnTo>
                <a:lnTo>
                  <a:pt x="419527" y="88654"/>
                </a:lnTo>
                <a:lnTo>
                  <a:pt x="419527" y="71609"/>
                </a:lnTo>
                <a:close/>
              </a:path>
            </a:pathLst>
          </a:custGeom>
          <a:solidFill>
            <a:srgbClr val="FFFFFF"/>
          </a:solidFill>
        </p:spPr>
        <p:txBody>
          <a:bodyPr wrap="square" lIns="0" tIns="0" rIns="0" bIns="0" rtlCol="0"/>
          <a:lstStyle/>
          <a:p>
            <a:endParaRPr sz="1050">
              <a:latin typeface="Myriad Pro" panose="020B0503030403020204"/>
            </a:endParaRPr>
          </a:p>
        </p:txBody>
      </p:sp>
      <p:grpSp>
        <p:nvGrpSpPr>
          <p:cNvPr id="24" name="Group 23"/>
          <p:cNvGrpSpPr/>
          <p:nvPr/>
        </p:nvGrpSpPr>
        <p:grpSpPr>
          <a:xfrm>
            <a:off x="1886253" y="2920431"/>
            <a:ext cx="815964" cy="815964"/>
            <a:chOff x="1683053" y="3893604"/>
            <a:chExt cx="815964" cy="815964"/>
          </a:xfrm>
        </p:grpSpPr>
        <p:sp>
          <p:nvSpPr>
            <p:cNvPr id="23" name="object 6"/>
            <p:cNvSpPr/>
            <p:nvPr/>
          </p:nvSpPr>
          <p:spPr>
            <a:xfrm>
              <a:off x="1683053" y="3893604"/>
              <a:ext cx="815964" cy="815964"/>
            </a:xfrm>
            <a:custGeom>
              <a:avLst/>
              <a:gdLst/>
              <a:ahLst/>
              <a:cxnLst/>
              <a:rect l="l" t="t" r="r" b="b"/>
              <a:pathLst>
                <a:path w="1098550" h="1098550">
                  <a:moveTo>
                    <a:pt x="549093" y="0"/>
                  </a:moveTo>
                  <a:lnTo>
                    <a:pt x="501718" y="2015"/>
                  </a:lnTo>
                  <a:lnTo>
                    <a:pt x="455461" y="7952"/>
                  </a:lnTo>
                  <a:lnTo>
                    <a:pt x="410488" y="17646"/>
                  </a:lnTo>
                  <a:lnTo>
                    <a:pt x="366963" y="30931"/>
                  </a:lnTo>
                  <a:lnTo>
                    <a:pt x="325051" y="47643"/>
                  </a:lnTo>
                  <a:lnTo>
                    <a:pt x="284918" y="67617"/>
                  </a:lnTo>
                  <a:lnTo>
                    <a:pt x="246727" y="90688"/>
                  </a:lnTo>
                  <a:lnTo>
                    <a:pt x="210644" y="116691"/>
                  </a:lnTo>
                  <a:lnTo>
                    <a:pt x="176834" y="145461"/>
                  </a:lnTo>
                  <a:lnTo>
                    <a:pt x="145461" y="176834"/>
                  </a:lnTo>
                  <a:lnTo>
                    <a:pt x="116691" y="210644"/>
                  </a:lnTo>
                  <a:lnTo>
                    <a:pt x="90688" y="246727"/>
                  </a:lnTo>
                  <a:lnTo>
                    <a:pt x="67617" y="284918"/>
                  </a:lnTo>
                  <a:lnTo>
                    <a:pt x="47643" y="325051"/>
                  </a:lnTo>
                  <a:lnTo>
                    <a:pt x="30931" y="366963"/>
                  </a:lnTo>
                  <a:lnTo>
                    <a:pt x="17646" y="410488"/>
                  </a:lnTo>
                  <a:lnTo>
                    <a:pt x="7952" y="455461"/>
                  </a:lnTo>
                  <a:lnTo>
                    <a:pt x="2015" y="501718"/>
                  </a:lnTo>
                  <a:lnTo>
                    <a:pt x="0" y="549093"/>
                  </a:lnTo>
                  <a:lnTo>
                    <a:pt x="2015" y="596468"/>
                  </a:lnTo>
                  <a:lnTo>
                    <a:pt x="7952" y="642725"/>
                  </a:lnTo>
                  <a:lnTo>
                    <a:pt x="17646" y="687698"/>
                  </a:lnTo>
                  <a:lnTo>
                    <a:pt x="30931" y="731223"/>
                  </a:lnTo>
                  <a:lnTo>
                    <a:pt x="47643" y="773134"/>
                  </a:lnTo>
                  <a:lnTo>
                    <a:pt x="67617" y="813268"/>
                  </a:lnTo>
                  <a:lnTo>
                    <a:pt x="90688" y="851459"/>
                  </a:lnTo>
                  <a:lnTo>
                    <a:pt x="116691" y="887542"/>
                  </a:lnTo>
                  <a:lnTo>
                    <a:pt x="145461" y="921352"/>
                  </a:lnTo>
                  <a:lnTo>
                    <a:pt x="176834" y="952725"/>
                  </a:lnTo>
                  <a:lnTo>
                    <a:pt x="210644" y="981495"/>
                  </a:lnTo>
                  <a:lnTo>
                    <a:pt x="246727" y="1007498"/>
                  </a:lnTo>
                  <a:lnTo>
                    <a:pt x="284918" y="1030569"/>
                  </a:lnTo>
                  <a:lnTo>
                    <a:pt x="325051" y="1050543"/>
                  </a:lnTo>
                  <a:lnTo>
                    <a:pt x="366963" y="1067255"/>
                  </a:lnTo>
                  <a:lnTo>
                    <a:pt x="410488" y="1080540"/>
                  </a:lnTo>
                  <a:lnTo>
                    <a:pt x="455461" y="1090233"/>
                  </a:lnTo>
                  <a:lnTo>
                    <a:pt x="501718" y="1096170"/>
                  </a:lnTo>
                  <a:lnTo>
                    <a:pt x="549093" y="1098186"/>
                  </a:lnTo>
                  <a:lnTo>
                    <a:pt x="596468" y="1096170"/>
                  </a:lnTo>
                  <a:lnTo>
                    <a:pt x="642725" y="1090233"/>
                  </a:lnTo>
                  <a:lnTo>
                    <a:pt x="687698" y="1080540"/>
                  </a:lnTo>
                  <a:lnTo>
                    <a:pt x="731223" y="1067255"/>
                  </a:lnTo>
                  <a:lnTo>
                    <a:pt x="773134" y="1050543"/>
                  </a:lnTo>
                  <a:lnTo>
                    <a:pt x="813268" y="1030569"/>
                  </a:lnTo>
                  <a:lnTo>
                    <a:pt x="851459" y="1007498"/>
                  </a:lnTo>
                  <a:lnTo>
                    <a:pt x="887542" y="981495"/>
                  </a:lnTo>
                  <a:lnTo>
                    <a:pt x="921352" y="952725"/>
                  </a:lnTo>
                  <a:lnTo>
                    <a:pt x="952725" y="921352"/>
                  </a:lnTo>
                  <a:lnTo>
                    <a:pt x="981495" y="887542"/>
                  </a:lnTo>
                  <a:lnTo>
                    <a:pt x="1007498" y="851459"/>
                  </a:lnTo>
                  <a:lnTo>
                    <a:pt x="1030569" y="813268"/>
                  </a:lnTo>
                  <a:lnTo>
                    <a:pt x="1050543" y="773134"/>
                  </a:lnTo>
                  <a:lnTo>
                    <a:pt x="1067255" y="731223"/>
                  </a:lnTo>
                  <a:lnTo>
                    <a:pt x="1080540" y="687698"/>
                  </a:lnTo>
                  <a:lnTo>
                    <a:pt x="1090233" y="642725"/>
                  </a:lnTo>
                  <a:lnTo>
                    <a:pt x="1096170" y="596468"/>
                  </a:lnTo>
                  <a:lnTo>
                    <a:pt x="1098186" y="549093"/>
                  </a:lnTo>
                  <a:lnTo>
                    <a:pt x="1096170" y="501718"/>
                  </a:lnTo>
                  <a:lnTo>
                    <a:pt x="1090233" y="455461"/>
                  </a:lnTo>
                  <a:lnTo>
                    <a:pt x="1080540" y="410488"/>
                  </a:lnTo>
                  <a:lnTo>
                    <a:pt x="1067255" y="366963"/>
                  </a:lnTo>
                  <a:lnTo>
                    <a:pt x="1050543" y="325051"/>
                  </a:lnTo>
                  <a:lnTo>
                    <a:pt x="1030569" y="284918"/>
                  </a:lnTo>
                  <a:lnTo>
                    <a:pt x="1007498" y="246727"/>
                  </a:lnTo>
                  <a:lnTo>
                    <a:pt x="981495" y="210644"/>
                  </a:lnTo>
                  <a:lnTo>
                    <a:pt x="952725" y="176834"/>
                  </a:lnTo>
                  <a:lnTo>
                    <a:pt x="921352" y="145461"/>
                  </a:lnTo>
                  <a:lnTo>
                    <a:pt x="887542" y="116691"/>
                  </a:lnTo>
                  <a:lnTo>
                    <a:pt x="851459" y="90688"/>
                  </a:lnTo>
                  <a:lnTo>
                    <a:pt x="813268" y="67617"/>
                  </a:lnTo>
                  <a:lnTo>
                    <a:pt x="773134" y="47643"/>
                  </a:lnTo>
                  <a:lnTo>
                    <a:pt x="731223" y="30931"/>
                  </a:lnTo>
                  <a:lnTo>
                    <a:pt x="687698" y="17646"/>
                  </a:lnTo>
                  <a:lnTo>
                    <a:pt x="642725" y="7952"/>
                  </a:lnTo>
                  <a:lnTo>
                    <a:pt x="596468" y="2015"/>
                  </a:lnTo>
                  <a:lnTo>
                    <a:pt x="549093" y="0"/>
                  </a:lnTo>
                  <a:close/>
                </a:path>
              </a:pathLst>
            </a:custGeom>
            <a:solidFill>
              <a:srgbClr val="003366"/>
            </a:solidFill>
          </p:spPr>
          <p:txBody>
            <a:bodyPr wrap="square" lIns="0" tIns="0" rIns="0" bIns="0" rtlCol="0"/>
            <a:lstStyle/>
            <a:p>
              <a:endParaRPr sz="1050">
                <a:latin typeface="Myriad Pro" panose="020B0503030403020204"/>
              </a:endParaRPr>
            </a:p>
          </p:txBody>
        </p:sp>
        <p:sp>
          <p:nvSpPr>
            <p:cNvPr id="18" name="object 9"/>
            <p:cNvSpPr/>
            <p:nvPr/>
          </p:nvSpPr>
          <p:spPr>
            <a:xfrm>
              <a:off x="1858754" y="4095899"/>
              <a:ext cx="455353" cy="357108"/>
            </a:xfrm>
            <a:custGeom>
              <a:avLst/>
              <a:gdLst/>
              <a:ahLst/>
              <a:cxnLst/>
              <a:rect l="l" t="t" r="r" b="b"/>
              <a:pathLst>
                <a:path w="523875" h="410845">
                  <a:moveTo>
                    <a:pt x="0" y="132633"/>
                  </a:moveTo>
                  <a:lnTo>
                    <a:pt x="0" y="365189"/>
                  </a:lnTo>
                  <a:lnTo>
                    <a:pt x="29142" y="407091"/>
                  </a:lnTo>
                  <a:lnTo>
                    <a:pt x="476272" y="410612"/>
                  </a:lnTo>
                  <a:lnTo>
                    <a:pt x="495162" y="407091"/>
                  </a:lnTo>
                  <a:lnTo>
                    <a:pt x="510131" y="397439"/>
                  </a:lnTo>
                  <a:lnTo>
                    <a:pt x="519987" y="383018"/>
                  </a:lnTo>
                  <a:lnTo>
                    <a:pt x="523537" y="365190"/>
                  </a:lnTo>
                  <a:lnTo>
                    <a:pt x="523537" y="299784"/>
                  </a:lnTo>
                  <a:lnTo>
                    <a:pt x="261766" y="299784"/>
                  </a:lnTo>
                  <a:lnTo>
                    <a:pt x="238674" y="296093"/>
                  </a:lnTo>
                  <a:lnTo>
                    <a:pt x="216094" y="286610"/>
                  </a:lnTo>
                  <a:lnTo>
                    <a:pt x="194536" y="273720"/>
                  </a:lnTo>
                  <a:lnTo>
                    <a:pt x="174511" y="259809"/>
                  </a:lnTo>
                  <a:lnTo>
                    <a:pt x="138750" y="233181"/>
                  </a:lnTo>
                  <a:lnTo>
                    <a:pt x="102478" y="207575"/>
                  </a:lnTo>
                  <a:lnTo>
                    <a:pt x="65866" y="182651"/>
                  </a:lnTo>
                  <a:lnTo>
                    <a:pt x="29085" y="158068"/>
                  </a:lnTo>
                  <a:lnTo>
                    <a:pt x="21984" y="152306"/>
                  </a:lnTo>
                  <a:lnTo>
                    <a:pt x="14542" y="146031"/>
                  </a:lnTo>
                  <a:lnTo>
                    <a:pt x="7100" y="139417"/>
                  </a:lnTo>
                  <a:lnTo>
                    <a:pt x="0" y="132633"/>
                  </a:lnTo>
                  <a:close/>
                </a:path>
                <a:path w="523875" h="410845">
                  <a:moveTo>
                    <a:pt x="523537" y="132634"/>
                  </a:moveTo>
                  <a:lnTo>
                    <a:pt x="494450" y="158069"/>
                  </a:lnTo>
                  <a:lnTo>
                    <a:pt x="457667" y="182908"/>
                  </a:lnTo>
                  <a:lnTo>
                    <a:pt x="421055" y="208259"/>
                  </a:lnTo>
                  <a:lnTo>
                    <a:pt x="384785" y="233950"/>
                  </a:lnTo>
                  <a:lnTo>
                    <a:pt x="330025" y="273721"/>
                  </a:lnTo>
                  <a:lnTo>
                    <a:pt x="308806" y="286610"/>
                  </a:lnTo>
                  <a:lnTo>
                    <a:pt x="285883" y="296093"/>
                  </a:lnTo>
                  <a:lnTo>
                    <a:pt x="261766" y="299784"/>
                  </a:lnTo>
                  <a:lnTo>
                    <a:pt x="523537" y="299784"/>
                  </a:lnTo>
                  <a:lnTo>
                    <a:pt x="523537" y="132634"/>
                  </a:lnTo>
                  <a:close/>
                </a:path>
                <a:path w="523875" h="410845">
                  <a:moveTo>
                    <a:pt x="476271" y="0"/>
                  </a:moveTo>
                  <a:lnTo>
                    <a:pt x="47263" y="0"/>
                  </a:lnTo>
                  <a:lnTo>
                    <a:pt x="12043" y="16124"/>
                  </a:lnTo>
                  <a:lnTo>
                    <a:pt x="0" y="52691"/>
                  </a:lnTo>
                  <a:lnTo>
                    <a:pt x="4885" y="73782"/>
                  </a:lnTo>
                  <a:lnTo>
                    <a:pt x="17269" y="94703"/>
                  </a:lnTo>
                  <a:lnTo>
                    <a:pt x="33743" y="113241"/>
                  </a:lnTo>
                  <a:lnTo>
                    <a:pt x="50899" y="127182"/>
                  </a:lnTo>
                  <a:lnTo>
                    <a:pt x="187236" y="221657"/>
                  </a:lnTo>
                  <a:lnTo>
                    <a:pt x="203227" y="233268"/>
                  </a:lnTo>
                  <a:lnTo>
                    <a:pt x="222456" y="246413"/>
                  </a:lnTo>
                  <a:lnTo>
                    <a:pt x="242707" y="257173"/>
                  </a:lnTo>
                  <a:lnTo>
                    <a:pt x="261766" y="261631"/>
                  </a:lnTo>
                  <a:lnTo>
                    <a:pt x="280855" y="257173"/>
                  </a:lnTo>
                  <a:lnTo>
                    <a:pt x="301307" y="246413"/>
                  </a:lnTo>
                  <a:lnTo>
                    <a:pt x="321077" y="233268"/>
                  </a:lnTo>
                  <a:lnTo>
                    <a:pt x="338119" y="221657"/>
                  </a:lnTo>
                  <a:lnTo>
                    <a:pt x="405606" y="174419"/>
                  </a:lnTo>
                  <a:lnTo>
                    <a:pt x="474455" y="127182"/>
                  </a:lnTo>
                  <a:lnTo>
                    <a:pt x="492860" y="111625"/>
                  </a:lnTo>
                  <a:lnTo>
                    <a:pt x="508539" y="92661"/>
                  </a:lnTo>
                  <a:lnTo>
                    <a:pt x="519446" y="70972"/>
                  </a:lnTo>
                  <a:lnTo>
                    <a:pt x="523537" y="47240"/>
                  </a:lnTo>
                  <a:lnTo>
                    <a:pt x="519730" y="29126"/>
                  </a:lnTo>
                  <a:lnTo>
                    <a:pt x="509447" y="14080"/>
                  </a:lnTo>
                  <a:lnTo>
                    <a:pt x="494392" y="3804"/>
                  </a:lnTo>
                  <a:lnTo>
                    <a:pt x="476271" y="0"/>
                  </a:lnTo>
                  <a:close/>
                </a:path>
              </a:pathLst>
            </a:custGeom>
            <a:solidFill>
              <a:srgbClr val="FFFFFF"/>
            </a:solidFill>
          </p:spPr>
          <p:txBody>
            <a:bodyPr wrap="square" lIns="0" tIns="0" rIns="0" bIns="0" rtlCol="0"/>
            <a:lstStyle/>
            <a:p>
              <a:endParaRPr sz="1050">
                <a:latin typeface="Myriad Pro" panose="020B0503030403020204"/>
              </a:endParaRPr>
            </a:p>
          </p:txBody>
        </p:sp>
      </p:grpSp>
      <p:grpSp>
        <p:nvGrpSpPr>
          <p:cNvPr id="30" name="Group 29"/>
          <p:cNvGrpSpPr/>
          <p:nvPr/>
        </p:nvGrpSpPr>
        <p:grpSpPr>
          <a:xfrm>
            <a:off x="6411609" y="1739396"/>
            <a:ext cx="815964" cy="815964"/>
            <a:chOff x="6811659" y="1761060"/>
            <a:chExt cx="815964" cy="815964"/>
          </a:xfrm>
        </p:grpSpPr>
        <p:sp>
          <p:nvSpPr>
            <p:cNvPr id="25" name="object 6"/>
            <p:cNvSpPr/>
            <p:nvPr/>
          </p:nvSpPr>
          <p:spPr>
            <a:xfrm>
              <a:off x="6811659" y="1761060"/>
              <a:ext cx="815964" cy="815964"/>
            </a:xfrm>
            <a:custGeom>
              <a:avLst/>
              <a:gdLst/>
              <a:ahLst/>
              <a:cxnLst/>
              <a:rect l="l" t="t" r="r" b="b"/>
              <a:pathLst>
                <a:path w="1098550" h="1098550">
                  <a:moveTo>
                    <a:pt x="549093" y="0"/>
                  </a:moveTo>
                  <a:lnTo>
                    <a:pt x="501718" y="2015"/>
                  </a:lnTo>
                  <a:lnTo>
                    <a:pt x="455461" y="7952"/>
                  </a:lnTo>
                  <a:lnTo>
                    <a:pt x="410488" y="17646"/>
                  </a:lnTo>
                  <a:lnTo>
                    <a:pt x="366963" y="30931"/>
                  </a:lnTo>
                  <a:lnTo>
                    <a:pt x="325051" y="47643"/>
                  </a:lnTo>
                  <a:lnTo>
                    <a:pt x="284918" y="67617"/>
                  </a:lnTo>
                  <a:lnTo>
                    <a:pt x="246727" y="90688"/>
                  </a:lnTo>
                  <a:lnTo>
                    <a:pt x="210644" y="116691"/>
                  </a:lnTo>
                  <a:lnTo>
                    <a:pt x="176834" y="145461"/>
                  </a:lnTo>
                  <a:lnTo>
                    <a:pt x="145461" y="176834"/>
                  </a:lnTo>
                  <a:lnTo>
                    <a:pt x="116691" y="210644"/>
                  </a:lnTo>
                  <a:lnTo>
                    <a:pt x="90688" y="246727"/>
                  </a:lnTo>
                  <a:lnTo>
                    <a:pt x="67617" y="284918"/>
                  </a:lnTo>
                  <a:lnTo>
                    <a:pt x="47643" y="325051"/>
                  </a:lnTo>
                  <a:lnTo>
                    <a:pt x="30931" y="366963"/>
                  </a:lnTo>
                  <a:lnTo>
                    <a:pt x="17646" y="410488"/>
                  </a:lnTo>
                  <a:lnTo>
                    <a:pt x="7952" y="455461"/>
                  </a:lnTo>
                  <a:lnTo>
                    <a:pt x="2015" y="501718"/>
                  </a:lnTo>
                  <a:lnTo>
                    <a:pt x="0" y="549093"/>
                  </a:lnTo>
                  <a:lnTo>
                    <a:pt x="2015" y="596468"/>
                  </a:lnTo>
                  <a:lnTo>
                    <a:pt x="7952" y="642725"/>
                  </a:lnTo>
                  <a:lnTo>
                    <a:pt x="17646" y="687698"/>
                  </a:lnTo>
                  <a:lnTo>
                    <a:pt x="30931" y="731223"/>
                  </a:lnTo>
                  <a:lnTo>
                    <a:pt x="47643" y="773134"/>
                  </a:lnTo>
                  <a:lnTo>
                    <a:pt x="67617" y="813268"/>
                  </a:lnTo>
                  <a:lnTo>
                    <a:pt x="90688" y="851459"/>
                  </a:lnTo>
                  <a:lnTo>
                    <a:pt x="116691" y="887542"/>
                  </a:lnTo>
                  <a:lnTo>
                    <a:pt x="145461" y="921352"/>
                  </a:lnTo>
                  <a:lnTo>
                    <a:pt x="176834" y="952725"/>
                  </a:lnTo>
                  <a:lnTo>
                    <a:pt x="210644" y="981495"/>
                  </a:lnTo>
                  <a:lnTo>
                    <a:pt x="246727" y="1007498"/>
                  </a:lnTo>
                  <a:lnTo>
                    <a:pt x="284918" y="1030569"/>
                  </a:lnTo>
                  <a:lnTo>
                    <a:pt x="325051" y="1050543"/>
                  </a:lnTo>
                  <a:lnTo>
                    <a:pt x="366963" y="1067255"/>
                  </a:lnTo>
                  <a:lnTo>
                    <a:pt x="410488" y="1080540"/>
                  </a:lnTo>
                  <a:lnTo>
                    <a:pt x="455461" y="1090233"/>
                  </a:lnTo>
                  <a:lnTo>
                    <a:pt x="501718" y="1096170"/>
                  </a:lnTo>
                  <a:lnTo>
                    <a:pt x="549093" y="1098186"/>
                  </a:lnTo>
                  <a:lnTo>
                    <a:pt x="596468" y="1096170"/>
                  </a:lnTo>
                  <a:lnTo>
                    <a:pt x="642725" y="1090233"/>
                  </a:lnTo>
                  <a:lnTo>
                    <a:pt x="687698" y="1080540"/>
                  </a:lnTo>
                  <a:lnTo>
                    <a:pt x="731223" y="1067255"/>
                  </a:lnTo>
                  <a:lnTo>
                    <a:pt x="773134" y="1050543"/>
                  </a:lnTo>
                  <a:lnTo>
                    <a:pt x="813268" y="1030569"/>
                  </a:lnTo>
                  <a:lnTo>
                    <a:pt x="851459" y="1007498"/>
                  </a:lnTo>
                  <a:lnTo>
                    <a:pt x="887542" y="981495"/>
                  </a:lnTo>
                  <a:lnTo>
                    <a:pt x="921352" y="952725"/>
                  </a:lnTo>
                  <a:lnTo>
                    <a:pt x="952725" y="921352"/>
                  </a:lnTo>
                  <a:lnTo>
                    <a:pt x="981495" y="887542"/>
                  </a:lnTo>
                  <a:lnTo>
                    <a:pt x="1007498" y="851459"/>
                  </a:lnTo>
                  <a:lnTo>
                    <a:pt x="1030569" y="813268"/>
                  </a:lnTo>
                  <a:lnTo>
                    <a:pt x="1050543" y="773134"/>
                  </a:lnTo>
                  <a:lnTo>
                    <a:pt x="1067255" y="731223"/>
                  </a:lnTo>
                  <a:lnTo>
                    <a:pt x="1080540" y="687698"/>
                  </a:lnTo>
                  <a:lnTo>
                    <a:pt x="1090233" y="642725"/>
                  </a:lnTo>
                  <a:lnTo>
                    <a:pt x="1096170" y="596468"/>
                  </a:lnTo>
                  <a:lnTo>
                    <a:pt x="1098186" y="549093"/>
                  </a:lnTo>
                  <a:lnTo>
                    <a:pt x="1096170" y="501718"/>
                  </a:lnTo>
                  <a:lnTo>
                    <a:pt x="1090233" y="455461"/>
                  </a:lnTo>
                  <a:lnTo>
                    <a:pt x="1080540" y="410488"/>
                  </a:lnTo>
                  <a:lnTo>
                    <a:pt x="1067255" y="366963"/>
                  </a:lnTo>
                  <a:lnTo>
                    <a:pt x="1050543" y="325051"/>
                  </a:lnTo>
                  <a:lnTo>
                    <a:pt x="1030569" y="284918"/>
                  </a:lnTo>
                  <a:lnTo>
                    <a:pt x="1007498" y="246727"/>
                  </a:lnTo>
                  <a:lnTo>
                    <a:pt x="981495" y="210644"/>
                  </a:lnTo>
                  <a:lnTo>
                    <a:pt x="952725" y="176834"/>
                  </a:lnTo>
                  <a:lnTo>
                    <a:pt x="921352" y="145461"/>
                  </a:lnTo>
                  <a:lnTo>
                    <a:pt x="887542" y="116691"/>
                  </a:lnTo>
                  <a:lnTo>
                    <a:pt x="851459" y="90688"/>
                  </a:lnTo>
                  <a:lnTo>
                    <a:pt x="813268" y="67617"/>
                  </a:lnTo>
                  <a:lnTo>
                    <a:pt x="773134" y="47643"/>
                  </a:lnTo>
                  <a:lnTo>
                    <a:pt x="731223" y="30931"/>
                  </a:lnTo>
                  <a:lnTo>
                    <a:pt x="687698" y="17646"/>
                  </a:lnTo>
                  <a:lnTo>
                    <a:pt x="642725" y="7952"/>
                  </a:lnTo>
                  <a:lnTo>
                    <a:pt x="596468" y="2015"/>
                  </a:lnTo>
                  <a:lnTo>
                    <a:pt x="549093" y="0"/>
                  </a:lnTo>
                  <a:close/>
                </a:path>
              </a:pathLst>
            </a:custGeom>
            <a:solidFill>
              <a:srgbClr val="003366"/>
            </a:solidFill>
          </p:spPr>
          <p:txBody>
            <a:bodyPr wrap="square" lIns="0" tIns="0" rIns="0" bIns="0" rtlCol="0"/>
            <a:lstStyle/>
            <a:p>
              <a:endParaRPr sz="1050">
                <a:latin typeface="Myriad Pro" panose="020B0503030403020204"/>
              </a:endParaRPr>
            </a:p>
          </p:txBody>
        </p:sp>
        <p:sp>
          <p:nvSpPr>
            <p:cNvPr id="26" name="object 7"/>
            <p:cNvSpPr/>
            <p:nvPr/>
          </p:nvSpPr>
          <p:spPr>
            <a:xfrm>
              <a:off x="7054531" y="1876844"/>
              <a:ext cx="330220" cy="553031"/>
            </a:xfrm>
            <a:custGeom>
              <a:avLst/>
              <a:gdLst/>
              <a:ahLst/>
              <a:cxnLst/>
              <a:rect l="l" t="t" r="r" b="b"/>
              <a:pathLst>
                <a:path w="419734" h="702945">
                  <a:moveTo>
                    <a:pt x="347892" y="0"/>
                  </a:moveTo>
                  <a:lnTo>
                    <a:pt x="68213" y="0"/>
                  </a:lnTo>
                  <a:lnTo>
                    <a:pt x="41728" y="5914"/>
                  </a:lnTo>
                  <a:lnTo>
                    <a:pt x="20038" y="21739"/>
                  </a:lnTo>
                  <a:lnTo>
                    <a:pt x="5382" y="44596"/>
                  </a:lnTo>
                  <a:lnTo>
                    <a:pt x="0" y="71609"/>
                  </a:lnTo>
                  <a:lnTo>
                    <a:pt x="0" y="630864"/>
                  </a:lnTo>
                  <a:lnTo>
                    <a:pt x="5383" y="659317"/>
                  </a:lnTo>
                  <a:lnTo>
                    <a:pt x="20038" y="682015"/>
                  </a:lnTo>
                  <a:lnTo>
                    <a:pt x="41728" y="697041"/>
                  </a:lnTo>
                  <a:lnTo>
                    <a:pt x="68214" y="702476"/>
                  </a:lnTo>
                  <a:lnTo>
                    <a:pt x="347893" y="702476"/>
                  </a:lnTo>
                  <a:lnTo>
                    <a:pt x="376354" y="697041"/>
                  </a:lnTo>
                  <a:lnTo>
                    <a:pt x="399060" y="682015"/>
                  </a:lnTo>
                  <a:lnTo>
                    <a:pt x="403577" y="675194"/>
                  </a:lnTo>
                  <a:lnTo>
                    <a:pt x="208054" y="675194"/>
                  </a:lnTo>
                  <a:lnTo>
                    <a:pt x="191053" y="671624"/>
                  </a:lnTo>
                  <a:lnTo>
                    <a:pt x="176930" y="661981"/>
                  </a:lnTo>
                  <a:lnTo>
                    <a:pt x="167283" y="647861"/>
                  </a:lnTo>
                  <a:lnTo>
                    <a:pt x="163712" y="630864"/>
                  </a:lnTo>
                  <a:lnTo>
                    <a:pt x="167283" y="613867"/>
                  </a:lnTo>
                  <a:lnTo>
                    <a:pt x="176930" y="599748"/>
                  </a:lnTo>
                  <a:lnTo>
                    <a:pt x="191053" y="590106"/>
                  </a:lnTo>
                  <a:lnTo>
                    <a:pt x="208054" y="586536"/>
                  </a:lnTo>
                  <a:lnTo>
                    <a:pt x="419527" y="586536"/>
                  </a:lnTo>
                  <a:lnTo>
                    <a:pt x="419527" y="562667"/>
                  </a:lnTo>
                  <a:lnTo>
                    <a:pt x="57982" y="562667"/>
                  </a:lnTo>
                  <a:lnTo>
                    <a:pt x="51161" y="552435"/>
                  </a:lnTo>
                  <a:lnTo>
                    <a:pt x="51161" y="150043"/>
                  </a:lnTo>
                  <a:lnTo>
                    <a:pt x="57982" y="139812"/>
                  </a:lnTo>
                  <a:lnTo>
                    <a:pt x="419527" y="139812"/>
                  </a:lnTo>
                  <a:lnTo>
                    <a:pt x="419527" y="88654"/>
                  </a:lnTo>
                  <a:lnTo>
                    <a:pt x="160304" y="88654"/>
                  </a:lnTo>
                  <a:lnTo>
                    <a:pt x="156897" y="85247"/>
                  </a:lnTo>
                  <a:lnTo>
                    <a:pt x="156897" y="75016"/>
                  </a:lnTo>
                  <a:lnTo>
                    <a:pt x="160304" y="71609"/>
                  </a:lnTo>
                  <a:lnTo>
                    <a:pt x="419527" y="71609"/>
                  </a:lnTo>
                  <a:lnTo>
                    <a:pt x="414090" y="44596"/>
                  </a:lnTo>
                  <a:lnTo>
                    <a:pt x="399060" y="21739"/>
                  </a:lnTo>
                  <a:lnTo>
                    <a:pt x="376354" y="5914"/>
                  </a:lnTo>
                  <a:lnTo>
                    <a:pt x="347892" y="0"/>
                  </a:lnTo>
                  <a:close/>
                </a:path>
                <a:path w="419734" h="702945">
                  <a:moveTo>
                    <a:pt x="419527" y="586536"/>
                  </a:moveTo>
                  <a:lnTo>
                    <a:pt x="208054" y="586536"/>
                  </a:lnTo>
                  <a:lnTo>
                    <a:pt x="225054" y="590106"/>
                  </a:lnTo>
                  <a:lnTo>
                    <a:pt x="239177" y="599748"/>
                  </a:lnTo>
                  <a:lnTo>
                    <a:pt x="248824" y="613867"/>
                  </a:lnTo>
                  <a:lnTo>
                    <a:pt x="252395" y="630864"/>
                  </a:lnTo>
                  <a:lnTo>
                    <a:pt x="248824" y="647861"/>
                  </a:lnTo>
                  <a:lnTo>
                    <a:pt x="239177" y="661981"/>
                  </a:lnTo>
                  <a:lnTo>
                    <a:pt x="225054" y="671624"/>
                  </a:lnTo>
                  <a:lnTo>
                    <a:pt x="208054" y="675194"/>
                  </a:lnTo>
                  <a:lnTo>
                    <a:pt x="403577" y="675194"/>
                  </a:lnTo>
                  <a:lnTo>
                    <a:pt x="414091" y="659317"/>
                  </a:lnTo>
                  <a:lnTo>
                    <a:pt x="419527" y="630864"/>
                  </a:lnTo>
                  <a:lnTo>
                    <a:pt x="419527" y="586536"/>
                  </a:lnTo>
                  <a:close/>
                </a:path>
                <a:path w="419734" h="702945">
                  <a:moveTo>
                    <a:pt x="419527" y="139812"/>
                  </a:moveTo>
                  <a:lnTo>
                    <a:pt x="347892" y="139812"/>
                  </a:lnTo>
                  <a:lnTo>
                    <a:pt x="355407" y="141517"/>
                  </a:lnTo>
                  <a:lnTo>
                    <a:pt x="361963" y="145779"/>
                  </a:lnTo>
                  <a:lnTo>
                    <a:pt x="366600" y="151319"/>
                  </a:lnTo>
                  <a:lnTo>
                    <a:pt x="368359" y="156857"/>
                  </a:lnTo>
                  <a:lnTo>
                    <a:pt x="368359" y="545610"/>
                  </a:lnTo>
                  <a:lnTo>
                    <a:pt x="366601" y="551154"/>
                  </a:lnTo>
                  <a:lnTo>
                    <a:pt x="361963" y="556698"/>
                  </a:lnTo>
                  <a:lnTo>
                    <a:pt x="355408" y="560961"/>
                  </a:lnTo>
                  <a:lnTo>
                    <a:pt x="347892" y="562667"/>
                  </a:lnTo>
                  <a:lnTo>
                    <a:pt x="419527" y="562667"/>
                  </a:lnTo>
                  <a:lnTo>
                    <a:pt x="419527" y="139812"/>
                  </a:lnTo>
                  <a:close/>
                </a:path>
                <a:path w="419734" h="702945">
                  <a:moveTo>
                    <a:pt x="419527" y="71609"/>
                  </a:moveTo>
                  <a:lnTo>
                    <a:pt x="259221" y="71609"/>
                  </a:lnTo>
                  <a:lnTo>
                    <a:pt x="262628" y="75016"/>
                  </a:lnTo>
                  <a:lnTo>
                    <a:pt x="262628" y="85247"/>
                  </a:lnTo>
                  <a:lnTo>
                    <a:pt x="259221" y="88654"/>
                  </a:lnTo>
                  <a:lnTo>
                    <a:pt x="419527" y="88654"/>
                  </a:lnTo>
                  <a:lnTo>
                    <a:pt x="419527" y="71609"/>
                  </a:lnTo>
                  <a:close/>
                </a:path>
              </a:pathLst>
            </a:custGeom>
            <a:solidFill>
              <a:srgbClr val="FFFFFF"/>
            </a:solidFill>
          </p:spPr>
          <p:txBody>
            <a:bodyPr wrap="square" lIns="0" tIns="0" rIns="0" bIns="0" rtlCol="0"/>
            <a:lstStyle/>
            <a:p>
              <a:endParaRPr sz="1050">
                <a:latin typeface="Myriad Pro" panose="020B0503030403020204"/>
              </a:endParaRPr>
            </a:p>
          </p:txBody>
        </p:sp>
      </p:grpSp>
      <p:grpSp>
        <p:nvGrpSpPr>
          <p:cNvPr id="27" name="Group 26"/>
          <p:cNvGrpSpPr/>
          <p:nvPr/>
        </p:nvGrpSpPr>
        <p:grpSpPr>
          <a:xfrm>
            <a:off x="6411609" y="2920431"/>
            <a:ext cx="815964" cy="815964"/>
            <a:chOff x="1683053" y="3893604"/>
            <a:chExt cx="815964" cy="815964"/>
          </a:xfrm>
        </p:grpSpPr>
        <p:sp>
          <p:nvSpPr>
            <p:cNvPr id="28" name="object 6"/>
            <p:cNvSpPr/>
            <p:nvPr/>
          </p:nvSpPr>
          <p:spPr>
            <a:xfrm>
              <a:off x="1683053" y="3893604"/>
              <a:ext cx="815964" cy="815964"/>
            </a:xfrm>
            <a:custGeom>
              <a:avLst/>
              <a:gdLst/>
              <a:ahLst/>
              <a:cxnLst/>
              <a:rect l="l" t="t" r="r" b="b"/>
              <a:pathLst>
                <a:path w="1098550" h="1098550">
                  <a:moveTo>
                    <a:pt x="549093" y="0"/>
                  </a:moveTo>
                  <a:lnTo>
                    <a:pt x="501718" y="2015"/>
                  </a:lnTo>
                  <a:lnTo>
                    <a:pt x="455461" y="7952"/>
                  </a:lnTo>
                  <a:lnTo>
                    <a:pt x="410488" y="17646"/>
                  </a:lnTo>
                  <a:lnTo>
                    <a:pt x="366963" y="30931"/>
                  </a:lnTo>
                  <a:lnTo>
                    <a:pt x="325051" y="47643"/>
                  </a:lnTo>
                  <a:lnTo>
                    <a:pt x="284918" y="67617"/>
                  </a:lnTo>
                  <a:lnTo>
                    <a:pt x="246727" y="90688"/>
                  </a:lnTo>
                  <a:lnTo>
                    <a:pt x="210644" y="116691"/>
                  </a:lnTo>
                  <a:lnTo>
                    <a:pt x="176834" y="145461"/>
                  </a:lnTo>
                  <a:lnTo>
                    <a:pt x="145461" y="176834"/>
                  </a:lnTo>
                  <a:lnTo>
                    <a:pt x="116691" y="210644"/>
                  </a:lnTo>
                  <a:lnTo>
                    <a:pt x="90688" y="246727"/>
                  </a:lnTo>
                  <a:lnTo>
                    <a:pt x="67617" y="284918"/>
                  </a:lnTo>
                  <a:lnTo>
                    <a:pt x="47643" y="325051"/>
                  </a:lnTo>
                  <a:lnTo>
                    <a:pt x="30931" y="366963"/>
                  </a:lnTo>
                  <a:lnTo>
                    <a:pt x="17646" y="410488"/>
                  </a:lnTo>
                  <a:lnTo>
                    <a:pt x="7952" y="455461"/>
                  </a:lnTo>
                  <a:lnTo>
                    <a:pt x="2015" y="501718"/>
                  </a:lnTo>
                  <a:lnTo>
                    <a:pt x="0" y="549093"/>
                  </a:lnTo>
                  <a:lnTo>
                    <a:pt x="2015" y="596468"/>
                  </a:lnTo>
                  <a:lnTo>
                    <a:pt x="7952" y="642725"/>
                  </a:lnTo>
                  <a:lnTo>
                    <a:pt x="17646" y="687698"/>
                  </a:lnTo>
                  <a:lnTo>
                    <a:pt x="30931" y="731223"/>
                  </a:lnTo>
                  <a:lnTo>
                    <a:pt x="47643" y="773134"/>
                  </a:lnTo>
                  <a:lnTo>
                    <a:pt x="67617" y="813268"/>
                  </a:lnTo>
                  <a:lnTo>
                    <a:pt x="90688" y="851459"/>
                  </a:lnTo>
                  <a:lnTo>
                    <a:pt x="116691" y="887542"/>
                  </a:lnTo>
                  <a:lnTo>
                    <a:pt x="145461" y="921352"/>
                  </a:lnTo>
                  <a:lnTo>
                    <a:pt x="176834" y="952725"/>
                  </a:lnTo>
                  <a:lnTo>
                    <a:pt x="210644" y="981495"/>
                  </a:lnTo>
                  <a:lnTo>
                    <a:pt x="246727" y="1007498"/>
                  </a:lnTo>
                  <a:lnTo>
                    <a:pt x="284918" y="1030569"/>
                  </a:lnTo>
                  <a:lnTo>
                    <a:pt x="325051" y="1050543"/>
                  </a:lnTo>
                  <a:lnTo>
                    <a:pt x="366963" y="1067255"/>
                  </a:lnTo>
                  <a:lnTo>
                    <a:pt x="410488" y="1080540"/>
                  </a:lnTo>
                  <a:lnTo>
                    <a:pt x="455461" y="1090233"/>
                  </a:lnTo>
                  <a:lnTo>
                    <a:pt x="501718" y="1096170"/>
                  </a:lnTo>
                  <a:lnTo>
                    <a:pt x="549093" y="1098186"/>
                  </a:lnTo>
                  <a:lnTo>
                    <a:pt x="596468" y="1096170"/>
                  </a:lnTo>
                  <a:lnTo>
                    <a:pt x="642725" y="1090233"/>
                  </a:lnTo>
                  <a:lnTo>
                    <a:pt x="687698" y="1080540"/>
                  </a:lnTo>
                  <a:lnTo>
                    <a:pt x="731223" y="1067255"/>
                  </a:lnTo>
                  <a:lnTo>
                    <a:pt x="773134" y="1050543"/>
                  </a:lnTo>
                  <a:lnTo>
                    <a:pt x="813268" y="1030569"/>
                  </a:lnTo>
                  <a:lnTo>
                    <a:pt x="851459" y="1007498"/>
                  </a:lnTo>
                  <a:lnTo>
                    <a:pt x="887542" y="981495"/>
                  </a:lnTo>
                  <a:lnTo>
                    <a:pt x="921352" y="952725"/>
                  </a:lnTo>
                  <a:lnTo>
                    <a:pt x="952725" y="921352"/>
                  </a:lnTo>
                  <a:lnTo>
                    <a:pt x="981495" y="887542"/>
                  </a:lnTo>
                  <a:lnTo>
                    <a:pt x="1007498" y="851459"/>
                  </a:lnTo>
                  <a:lnTo>
                    <a:pt x="1030569" y="813268"/>
                  </a:lnTo>
                  <a:lnTo>
                    <a:pt x="1050543" y="773134"/>
                  </a:lnTo>
                  <a:lnTo>
                    <a:pt x="1067255" y="731223"/>
                  </a:lnTo>
                  <a:lnTo>
                    <a:pt x="1080540" y="687698"/>
                  </a:lnTo>
                  <a:lnTo>
                    <a:pt x="1090233" y="642725"/>
                  </a:lnTo>
                  <a:lnTo>
                    <a:pt x="1096170" y="596468"/>
                  </a:lnTo>
                  <a:lnTo>
                    <a:pt x="1098186" y="549093"/>
                  </a:lnTo>
                  <a:lnTo>
                    <a:pt x="1096170" y="501718"/>
                  </a:lnTo>
                  <a:lnTo>
                    <a:pt x="1090233" y="455461"/>
                  </a:lnTo>
                  <a:lnTo>
                    <a:pt x="1080540" y="410488"/>
                  </a:lnTo>
                  <a:lnTo>
                    <a:pt x="1067255" y="366963"/>
                  </a:lnTo>
                  <a:lnTo>
                    <a:pt x="1050543" y="325051"/>
                  </a:lnTo>
                  <a:lnTo>
                    <a:pt x="1030569" y="284918"/>
                  </a:lnTo>
                  <a:lnTo>
                    <a:pt x="1007498" y="246727"/>
                  </a:lnTo>
                  <a:lnTo>
                    <a:pt x="981495" y="210644"/>
                  </a:lnTo>
                  <a:lnTo>
                    <a:pt x="952725" y="176834"/>
                  </a:lnTo>
                  <a:lnTo>
                    <a:pt x="921352" y="145461"/>
                  </a:lnTo>
                  <a:lnTo>
                    <a:pt x="887542" y="116691"/>
                  </a:lnTo>
                  <a:lnTo>
                    <a:pt x="851459" y="90688"/>
                  </a:lnTo>
                  <a:lnTo>
                    <a:pt x="813268" y="67617"/>
                  </a:lnTo>
                  <a:lnTo>
                    <a:pt x="773134" y="47643"/>
                  </a:lnTo>
                  <a:lnTo>
                    <a:pt x="731223" y="30931"/>
                  </a:lnTo>
                  <a:lnTo>
                    <a:pt x="687698" y="17646"/>
                  </a:lnTo>
                  <a:lnTo>
                    <a:pt x="642725" y="7952"/>
                  </a:lnTo>
                  <a:lnTo>
                    <a:pt x="596468" y="2015"/>
                  </a:lnTo>
                  <a:lnTo>
                    <a:pt x="549093" y="0"/>
                  </a:lnTo>
                  <a:close/>
                </a:path>
              </a:pathLst>
            </a:custGeom>
            <a:solidFill>
              <a:srgbClr val="003366"/>
            </a:solidFill>
          </p:spPr>
          <p:txBody>
            <a:bodyPr wrap="square" lIns="0" tIns="0" rIns="0" bIns="0" rtlCol="0"/>
            <a:lstStyle/>
            <a:p>
              <a:endParaRPr sz="1050">
                <a:latin typeface="Myriad Pro" panose="020B0503030403020204"/>
              </a:endParaRPr>
            </a:p>
          </p:txBody>
        </p:sp>
        <p:sp>
          <p:nvSpPr>
            <p:cNvPr id="29" name="object 9"/>
            <p:cNvSpPr/>
            <p:nvPr/>
          </p:nvSpPr>
          <p:spPr>
            <a:xfrm>
              <a:off x="1858754" y="4095899"/>
              <a:ext cx="455353" cy="357108"/>
            </a:xfrm>
            <a:custGeom>
              <a:avLst/>
              <a:gdLst/>
              <a:ahLst/>
              <a:cxnLst/>
              <a:rect l="l" t="t" r="r" b="b"/>
              <a:pathLst>
                <a:path w="523875" h="410845">
                  <a:moveTo>
                    <a:pt x="0" y="132633"/>
                  </a:moveTo>
                  <a:lnTo>
                    <a:pt x="0" y="365189"/>
                  </a:lnTo>
                  <a:lnTo>
                    <a:pt x="29142" y="407091"/>
                  </a:lnTo>
                  <a:lnTo>
                    <a:pt x="476272" y="410612"/>
                  </a:lnTo>
                  <a:lnTo>
                    <a:pt x="495162" y="407091"/>
                  </a:lnTo>
                  <a:lnTo>
                    <a:pt x="510131" y="397439"/>
                  </a:lnTo>
                  <a:lnTo>
                    <a:pt x="519987" y="383018"/>
                  </a:lnTo>
                  <a:lnTo>
                    <a:pt x="523537" y="365190"/>
                  </a:lnTo>
                  <a:lnTo>
                    <a:pt x="523537" y="299784"/>
                  </a:lnTo>
                  <a:lnTo>
                    <a:pt x="261766" y="299784"/>
                  </a:lnTo>
                  <a:lnTo>
                    <a:pt x="238674" y="296093"/>
                  </a:lnTo>
                  <a:lnTo>
                    <a:pt x="216094" y="286610"/>
                  </a:lnTo>
                  <a:lnTo>
                    <a:pt x="194536" y="273720"/>
                  </a:lnTo>
                  <a:lnTo>
                    <a:pt x="174511" y="259809"/>
                  </a:lnTo>
                  <a:lnTo>
                    <a:pt x="138750" y="233181"/>
                  </a:lnTo>
                  <a:lnTo>
                    <a:pt x="102478" y="207575"/>
                  </a:lnTo>
                  <a:lnTo>
                    <a:pt x="65866" y="182651"/>
                  </a:lnTo>
                  <a:lnTo>
                    <a:pt x="29085" y="158068"/>
                  </a:lnTo>
                  <a:lnTo>
                    <a:pt x="21984" y="152306"/>
                  </a:lnTo>
                  <a:lnTo>
                    <a:pt x="14542" y="146031"/>
                  </a:lnTo>
                  <a:lnTo>
                    <a:pt x="7100" y="139417"/>
                  </a:lnTo>
                  <a:lnTo>
                    <a:pt x="0" y="132633"/>
                  </a:lnTo>
                  <a:close/>
                </a:path>
                <a:path w="523875" h="410845">
                  <a:moveTo>
                    <a:pt x="523537" y="132634"/>
                  </a:moveTo>
                  <a:lnTo>
                    <a:pt x="494450" y="158069"/>
                  </a:lnTo>
                  <a:lnTo>
                    <a:pt x="457667" y="182908"/>
                  </a:lnTo>
                  <a:lnTo>
                    <a:pt x="421055" y="208259"/>
                  </a:lnTo>
                  <a:lnTo>
                    <a:pt x="384785" y="233950"/>
                  </a:lnTo>
                  <a:lnTo>
                    <a:pt x="330025" y="273721"/>
                  </a:lnTo>
                  <a:lnTo>
                    <a:pt x="308806" y="286610"/>
                  </a:lnTo>
                  <a:lnTo>
                    <a:pt x="285883" y="296093"/>
                  </a:lnTo>
                  <a:lnTo>
                    <a:pt x="261766" y="299784"/>
                  </a:lnTo>
                  <a:lnTo>
                    <a:pt x="523537" y="299784"/>
                  </a:lnTo>
                  <a:lnTo>
                    <a:pt x="523537" y="132634"/>
                  </a:lnTo>
                  <a:close/>
                </a:path>
                <a:path w="523875" h="410845">
                  <a:moveTo>
                    <a:pt x="476271" y="0"/>
                  </a:moveTo>
                  <a:lnTo>
                    <a:pt x="47263" y="0"/>
                  </a:lnTo>
                  <a:lnTo>
                    <a:pt x="12043" y="16124"/>
                  </a:lnTo>
                  <a:lnTo>
                    <a:pt x="0" y="52691"/>
                  </a:lnTo>
                  <a:lnTo>
                    <a:pt x="4885" y="73782"/>
                  </a:lnTo>
                  <a:lnTo>
                    <a:pt x="17269" y="94703"/>
                  </a:lnTo>
                  <a:lnTo>
                    <a:pt x="33743" y="113241"/>
                  </a:lnTo>
                  <a:lnTo>
                    <a:pt x="50899" y="127182"/>
                  </a:lnTo>
                  <a:lnTo>
                    <a:pt x="187236" y="221657"/>
                  </a:lnTo>
                  <a:lnTo>
                    <a:pt x="203227" y="233268"/>
                  </a:lnTo>
                  <a:lnTo>
                    <a:pt x="222456" y="246413"/>
                  </a:lnTo>
                  <a:lnTo>
                    <a:pt x="242707" y="257173"/>
                  </a:lnTo>
                  <a:lnTo>
                    <a:pt x="261766" y="261631"/>
                  </a:lnTo>
                  <a:lnTo>
                    <a:pt x="280855" y="257173"/>
                  </a:lnTo>
                  <a:lnTo>
                    <a:pt x="301307" y="246413"/>
                  </a:lnTo>
                  <a:lnTo>
                    <a:pt x="321077" y="233268"/>
                  </a:lnTo>
                  <a:lnTo>
                    <a:pt x="338119" y="221657"/>
                  </a:lnTo>
                  <a:lnTo>
                    <a:pt x="405606" y="174419"/>
                  </a:lnTo>
                  <a:lnTo>
                    <a:pt x="474455" y="127182"/>
                  </a:lnTo>
                  <a:lnTo>
                    <a:pt x="492860" y="111625"/>
                  </a:lnTo>
                  <a:lnTo>
                    <a:pt x="508539" y="92661"/>
                  </a:lnTo>
                  <a:lnTo>
                    <a:pt x="519446" y="70972"/>
                  </a:lnTo>
                  <a:lnTo>
                    <a:pt x="523537" y="47240"/>
                  </a:lnTo>
                  <a:lnTo>
                    <a:pt x="519730" y="29126"/>
                  </a:lnTo>
                  <a:lnTo>
                    <a:pt x="509447" y="14080"/>
                  </a:lnTo>
                  <a:lnTo>
                    <a:pt x="494392" y="3804"/>
                  </a:lnTo>
                  <a:lnTo>
                    <a:pt x="476271" y="0"/>
                  </a:lnTo>
                  <a:close/>
                </a:path>
              </a:pathLst>
            </a:custGeom>
            <a:solidFill>
              <a:srgbClr val="FFFFFF"/>
            </a:solidFill>
          </p:spPr>
          <p:txBody>
            <a:bodyPr wrap="square" lIns="0" tIns="0" rIns="0" bIns="0" rtlCol="0"/>
            <a:lstStyle/>
            <a:p>
              <a:endParaRPr sz="1050">
                <a:latin typeface="Myriad Pro" panose="020B0503030403020204"/>
              </a:endParaRPr>
            </a:p>
          </p:txBody>
        </p:sp>
      </p:grpSp>
    </p:spTree>
    <p:extLst>
      <p:ext uri="{BB962C8B-B14F-4D97-AF65-F5344CB8AC3E}">
        <p14:creationId xmlns:p14="http://schemas.microsoft.com/office/powerpoint/2010/main" val="173474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E92B5-DD5C-4862-B6E2-6A5C5B109095}"/>
              </a:ext>
            </a:extLst>
          </p:cNvPr>
          <p:cNvPicPr>
            <a:picLocks noChangeAspect="1"/>
          </p:cNvPicPr>
          <p:nvPr/>
        </p:nvPicPr>
        <p:blipFill>
          <a:blip r:embed="rId3"/>
          <a:stretch>
            <a:fillRect/>
          </a:stretch>
        </p:blipFill>
        <p:spPr>
          <a:xfrm>
            <a:off x="-55756" y="0"/>
            <a:ext cx="12303512" cy="6431224"/>
          </a:xfrm>
          <a:prstGeom prst="rect">
            <a:avLst/>
          </a:prstGeom>
        </p:spPr>
      </p:pic>
    </p:spTree>
    <p:extLst>
      <p:ext uri="{BB962C8B-B14F-4D97-AF65-F5344CB8AC3E}">
        <p14:creationId xmlns:p14="http://schemas.microsoft.com/office/powerpoint/2010/main" val="156240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V="1">
            <a:off x="6088270" y="1"/>
            <a:ext cx="11499" cy="461175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593244" y="1484428"/>
            <a:ext cx="995270" cy="99527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TextBox 25"/>
          <p:cNvSpPr txBox="1"/>
          <p:nvPr/>
        </p:nvSpPr>
        <p:spPr>
          <a:xfrm>
            <a:off x="5892079" y="1685186"/>
            <a:ext cx="377720" cy="707886"/>
          </a:xfrm>
          <a:prstGeom prst="rect">
            <a:avLst/>
          </a:prstGeom>
          <a:noFill/>
        </p:spPr>
        <p:txBody>
          <a:bodyPr wrap="square" rtlCol="0">
            <a:spAutoFit/>
          </a:bodyPr>
          <a:lstStyle/>
          <a:p>
            <a:pPr algn="ctr">
              <a:defRPr/>
            </a:pPr>
            <a:r>
              <a:rPr lang="en-US" sz="4000" spc="50" dirty="0">
                <a:solidFill>
                  <a:prstClr val="white"/>
                </a:solidFill>
                <a:latin typeface="Bebas Neue" panose="020B0606020202050201" pitchFamily="34" charset="-94"/>
                <a:ea typeface="Open Sans" panose="020B0606030504020204" pitchFamily="34" charset="0"/>
                <a:cs typeface="Open Sans" panose="020B0606030504020204" pitchFamily="34" charset="0"/>
              </a:rPr>
              <a:t>3</a:t>
            </a:r>
          </a:p>
        </p:txBody>
      </p:sp>
      <p:sp>
        <p:nvSpPr>
          <p:cNvPr id="2" name="Rectangle 1"/>
          <p:cNvSpPr/>
          <p:nvPr/>
        </p:nvSpPr>
        <p:spPr>
          <a:xfrm>
            <a:off x="6897288" y="3515027"/>
            <a:ext cx="3840641" cy="1938992"/>
          </a:xfrm>
          <a:prstGeom prst="rect">
            <a:avLst/>
          </a:prstGeom>
        </p:spPr>
        <p:txBody>
          <a:bodyPr wrap="square">
            <a:spAutoFit/>
          </a:bodyPr>
          <a:lstStyle/>
          <a:p>
            <a:pPr>
              <a:buClr>
                <a:prstClr val="black"/>
              </a:buClr>
              <a:defRPr/>
            </a:pPr>
            <a:r>
              <a:rPr lang="en-US" sz="2000" dirty="0">
                <a:solidFill>
                  <a:srgbClr val="002060"/>
                </a:solidFill>
                <a:latin typeface="Myriad Pro" panose="020B0503030403020204" pitchFamily="34" charset="0"/>
              </a:rPr>
              <a:t>Our brand presence can be felt in major sectors in the Nigerian economy, providing specialized services from Oil &amp; Gas to Telecoms, Hospitality, FMCG, Finance etc.</a:t>
            </a:r>
          </a:p>
        </p:txBody>
      </p:sp>
      <p:sp>
        <p:nvSpPr>
          <p:cNvPr id="37" name="Oval 36"/>
          <p:cNvSpPr/>
          <p:nvPr/>
        </p:nvSpPr>
        <p:spPr>
          <a:xfrm>
            <a:off x="5593244" y="3656029"/>
            <a:ext cx="995270" cy="99527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8" name="TextBox 37"/>
          <p:cNvSpPr txBox="1"/>
          <p:nvPr/>
        </p:nvSpPr>
        <p:spPr>
          <a:xfrm>
            <a:off x="5902018" y="3856786"/>
            <a:ext cx="377720" cy="707886"/>
          </a:xfrm>
          <a:prstGeom prst="rect">
            <a:avLst/>
          </a:prstGeom>
          <a:noFill/>
        </p:spPr>
        <p:txBody>
          <a:bodyPr wrap="square" rtlCol="0">
            <a:spAutoFit/>
          </a:bodyPr>
          <a:lstStyle/>
          <a:p>
            <a:pPr algn="ctr">
              <a:defRPr/>
            </a:pPr>
            <a:r>
              <a:rPr lang="en-US" sz="4000" spc="50" dirty="0">
                <a:solidFill>
                  <a:prstClr val="white"/>
                </a:solidFill>
                <a:latin typeface="Bebas Neue" panose="020B0606020202050201" pitchFamily="34" charset="-94"/>
                <a:ea typeface="Open Sans" panose="020B0606030504020204" pitchFamily="34" charset="0"/>
                <a:cs typeface="Open Sans" panose="020B0606030504020204" pitchFamily="34" charset="0"/>
              </a:rPr>
              <a:t>4</a:t>
            </a:r>
          </a:p>
        </p:txBody>
      </p:sp>
      <p:sp>
        <p:nvSpPr>
          <p:cNvPr id="39" name="TextBox 38"/>
          <p:cNvSpPr txBox="1"/>
          <p:nvPr/>
        </p:nvSpPr>
        <p:spPr>
          <a:xfrm>
            <a:off x="3051323" y="4008035"/>
            <a:ext cx="2286000" cy="384721"/>
          </a:xfrm>
          <a:prstGeom prst="rect">
            <a:avLst/>
          </a:prstGeom>
          <a:noFill/>
        </p:spPr>
        <p:txBody>
          <a:bodyPr wrap="square" rtlCol="0">
            <a:spAutoFit/>
          </a:bodyPr>
          <a:lstStyle/>
          <a:p>
            <a:pPr algn="r">
              <a:defRPr/>
            </a:pPr>
            <a:r>
              <a:rPr lang="en-US" sz="1900" spc="50" dirty="0">
                <a:solidFill>
                  <a:srgbClr val="002060"/>
                </a:solidFill>
                <a:latin typeface="Myriad Pro" panose="020B0503030403020204" pitchFamily="34" charset="0"/>
                <a:ea typeface="Open Sans" panose="020B0606030504020204" pitchFamily="34" charset="0"/>
                <a:cs typeface="Open Sans" panose="020B0606030504020204" pitchFamily="34" charset="0"/>
              </a:rPr>
              <a:t>Operations</a:t>
            </a:r>
          </a:p>
        </p:txBody>
      </p:sp>
      <p:sp>
        <p:nvSpPr>
          <p:cNvPr id="41" name="TextBox 40"/>
          <p:cNvSpPr txBox="1"/>
          <p:nvPr/>
        </p:nvSpPr>
        <p:spPr>
          <a:xfrm>
            <a:off x="6910112" y="1796677"/>
            <a:ext cx="2286000" cy="384721"/>
          </a:xfrm>
          <a:prstGeom prst="rect">
            <a:avLst/>
          </a:prstGeom>
          <a:noFill/>
        </p:spPr>
        <p:txBody>
          <a:bodyPr wrap="square" rtlCol="0">
            <a:spAutoFit/>
          </a:bodyPr>
          <a:lstStyle/>
          <a:p>
            <a:pPr>
              <a:defRPr/>
            </a:pPr>
            <a:r>
              <a:rPr lang="en-US" sz="1900" spc="50" dirty="0">
                <a:solidFill>
                  <a:srgbClr val="002060"/>
                </a:solidFill>
                <a:latin typeface="Myriad Pro" panose="020B0503030403020204" pitchFamily="34" charset="0"/>
                <a:ea typeface="Open Sans" panose="020B0606030504020204" pitchFamily="34" charset="0"/>
                <a:cs typeface="Open Sans" panose="020B0606030504020204" pitchFamily="34" charset="0"/>
              </a:rPr>
              <a:t>Staff strength</a:t>
            </a:r>
          </a:p>
        </p:txBody>
      </p:sp>
      <p:sp>
        <p:nvSpPr>
          <p:cNvPr id="14" name="Rectangle 13"/>
          <p:cNvSpPr/>
          <p:nvPr/>
        </p:nvSpPr>
        <p:spPr>
          <a:xfrm>
            <a:off x="2448644" y="2181398"/>
            <a:ext cx="3256112" cy="707886"/>
          </a:xfrm>
          <a:prstGeom prst="rect">
            <a:avLst/>
          </a:prstGeom>
        </p:spPr>
        <p:txBody>
          <a:bodyPr wrap="square">
            <a:spAutoFit/>
          </a:bodyPr>
          <a:lstStyle/>
          <a:p>
            <a:pPr algn="r">
              <a:buClr>
                <a:prstClr val="black"/>
              </a:buClr>
              <a:defRPr/>
            </a:pPr>
            <a:r>
              <a:rPr lang="en-US" sz="2000" dirty="0">
                <a:solidFill>
                  <a:srgbClr val="002060"/>
                </a:solidFill>
                <a:latin typeface="Myriad Pro" panose="020B0503030403020204" pitchFamily="34" charset="0"/>
              </a:rPr>
              <a:t>About  5,000 persons</a:t>
            </a:r>
          </a:p>
          <a:p>
            <a:pPr algn="r">
              <a:buClr>
                <a:prstClr val="black"/>
              </a:buClr>
              <a:defRPr/>
            </a:pPr>
            <a:r>
              <a:rPr lang="en-US" sz="2000" dirty="0">
                <a:solidFill>
                  <a:srgbClr val="002060"/>
                </a:solidFill>
                <a:latin typeface="Myriad Pro" panose="020B0503030403020204" pitchFamily="34" charset="0"/>
              </a:rPr>
              <a:t>(Outsourced and  core staff)</a:t>
            </a:r>
          </a:p>
        </p:txBody>
      </p:sp>
      <p:grpSp>
        <p:nvGrpSpPr>
          <p:cNvPr id="15" name="Group 14"/>
          <p:cNvGrpSpPr/>
          <p:nvPr/>
        </p:nvGrpSpPr>
        <p:grpSpPr>
          <a:xfrm>
            <a:off x="4076700" y="6385990"/>
            <a:ext cx="4165600" cy="503329"/>
            <a:chOff x="8153400" y="12771979"/>
            <a:chExt cx="8331200" cy="1006656"/>
          </a:xfrm>
        </p:grpSpPr>
        <p:sp>
          <p:nvSpPr>
            <p:cNvPr id="16" name="TextBox 15"/>
            <p:cNvSpPr txBox="1"/>
            <p:nvPr/>
          </p:nvSpPr>
          <p:spPr>
            <a:xfrm>
              <a:off x="8153400" y="12793751"/>
              <a:ext cx="3914584" cy="984884"/>
            </a:xfrm>
            <a:prstGeom prst="rect">
              <a:avLst/>
            </a:prstGeom>
            <a:noFill/>
          </p:spPr>
          <p:txBody>
            <a:bodyPr wrap="square" rtlCol="0">
              <a:spAutoFit/>
            </a:bodyPr>
            <a:lstStyle/>
            <a:p>
              <a:pPr algn="ctr">
                <a:defRPr/>
              </a:pPr>
              <a:r>
                <a:rPr lang="en-US" sz="1300" spc="150" dirty="0">
                  <a:solidFill>
                    <a:srgbClr val="002060"/>
                  </a:solidFill>
                  <a:latin typeface="Gadugi" panose="020B0502040204020203" pitchFamily="34" charset="0"/>
                  <a:ea typeface="Open Sans" panose="020B0606030504020204" pitchFamily="34" charset="0"/>
                  <a:cs typeface="Open Sans" panose="020B0606030504020204" pitchFamily="34" charset="0"/>
                </a:rPr>
                <a:t>www.c-ileasing.com</a:t>
              </a:r>
            </a:p>
          </p:txBody>
        </p:sp>
        <p:cxnSp>
          <p:nvCxnSpPr>
            <p:cNvPr id="17" name="Straight Connector 16"/>
            <p:cNvCxnSpPr/>
            <p:nvPr/>
          </p:nvCxnSpPr>
          <p:spPr>
            <a:xfrm flipV="1">
              <a:off x="12190592" y="12771979"/>
              <a:ext cx="21772" cy="504917"/>
            </a:xfrm>
            <a:prstGeom prst="line">
              <a:avLst/>
            </a:prstGeom>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330650" y="12793751"/>
              <a:ext cx="4153950" cy="584775"/>
            </a:xfrm>
            <a:prstGeom prst="rect">
              <a:avLst/>
            </a:prstGeom>
            <a:noFill/>
          </p:spPr>
          <p:txBody>
            <a:bodyPr wrap="square" rtlCol="0">
              <a:spAutoFit/>
            </a:bodyPr>
            <a:lstStyle/>
            <a:p>
              <a:pPr algn="ctr">
                <a:defRPr/>
              </a:pPr>
              <a:r>
                <a:rPr lang="en-US" sz="1300" spc="150" dirty="0">
                  <a:solidFill>
                    <a:srgbClr val="4472C4">
                      <a:lumMod val="50000"/>
                    </a:srgbClr>
                  </a:solidFill>
                  <a:latin typeface="Gadugi" panose="020B0502040204020203" pitchFamily="34" charset="0"/>
                  <a:ea typeface="Open Sans" panose="020B0606030504020204" pitchFamily="34" charset="0"/>
                  <a:cs typeface="Open Sans" panose="020B0606030504020204" pitchFamily="34" charset="0"/>
                </a:rPr>
                <a:t>info@c-ileasing.com</a:t>
              </a:r>
            </a:p>
          </p:txBody>
        </p:sp>
      </p:grpSp>
    </p:spTree>
    <p:extLst>
      <p:ext uri="{BB962C8B-B14F-4D97-AF65-F5344CB8AC3E}">
        <p14:creationId xmlns:p14="http://schemas.microsoft.com/office/powerpoint/2010/main" val="47932796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or: Elbow 109">
            <a:extLst>
              <a:ext uri="{FF2B5EF4-FFF2-40B4-BE49-F238E27FC236}">
                <a16:creationId xmlns:a16="http://schemas.microsoft.com/office/drawing/2014/main" id="{5B1901D6-6F44-4BB6-B4A2-AA617FE4D746}"/>
              </a:ext>
            </a:extLst>
          </p:cNvPr>
          <p:cNvCxnSpPr/>
          <p:nvPr/>
        </p:nvCxnSpPr>
        <p:spPr>
          <a:xfrm rot="5400000">
            <a:off x="8077552" y="1087450"/>
            <a:ext cx="251812" cy="241104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2"/>
          </p:nvPr>
        </p:nvSpPr>
        <p:spPr/>
        <p:txBody>
          <a:bodyPr/>
          <a:lstStyle/>
          <a:p>
            <a:fld id="{1529DE70-A065-2647-B049-826B95586577}" type="slidenum">
              <a:rPr lang="en-US" smtClean="0"/>
              <a:pPr/>
              <a:t>6</a:t>
            </a:fld>
            <a:endParaRPr lang="en-US" dirty="0"/>
          </a:p>
        </p:txBody>
      </p:sp>
      <p:sp>
        <p:nvSpPr>
          <p:cNvPr id="4" name="Text Placeholder 3"/>
          <p:cNvSpPr>
            <a:spLocks noGrp="1"/>
          </p:cNvSpPr>
          <p:nvPr>
            <p:ph type="body" sz="quarter" idx="4294967295"/>
          </p:nvPr>
        </p:nvSpPr>
        <p:spPr>
          <a:xfrm>
            <a:off x="-278675" y="6170524"/>
            <a:ext cx="8210008" cy="363538"/>
          </a:xfrm>
        </p:spPr>
        <p:txBody>
          <a:bodyPr>
            <a:noAutofit/>
          </a:bodyPr>
          <a:lstStyle/>
          <a:p>
            <a:pPr>
              <a:spcBef>
                <a:spcPts val="0"/>
              </a:spcBef>
            </a:pPr>
            <a:r>
              <a:rPr lang="en-GB" sz="1000" i="1" dirty="0">
                <a:solidFill>
                  <a:srgbClr val="002060"/>
                </a:solidFill>
              </a:rPr>
              <a:t>*EPIC FZE is incorporated in the free trade zone of UAE for tax benefit purposes. All the vessels and operations are in Nigeria.</a:t>
            </a:r>
          </a:p>
          <a:p>
            <a:pPr>
              <a:spcBef>
                <a:spcPts val="0"/>
              </a:spcBef>
            </a:pPr>
            <a:r>
              <a:rPr lang="en-US" sz="1000" i="1" dirty="0">
                <a:solidFill>
                  <a:srgbClr val="002060"/>
                </a:solidFill>
              </a:rPr>
              <a:t>.</a:t>
            </a:r>
          </a:p>
        </p:txBody>
      </p:sp>
      <p:cxnSp>
        <p:nvCxnSpPr>
          <p:cNvPr id="10" name="Connector: Elbow 109">
            <a:extLst>
              <a:ext uri="{FF2B5EF4-FFF2-40B4-BE49-F238E27FC236}">
                <a16:creationId xmlns:a16="http://schemas.microsoft.com/office/drawing/2014/main" id="{12201C9F-9AF1-4DC6-88FC-8CC67AE71C4D}"/>
              </a:ext>
            </a:extLst>
          </p:cNvPr>
          <p:cNvCxnSpPr/>
          <p:nvPr/>
        </p:nvCxnSpPr>
        <p:spPr>
          <a:xfrm rot="5400000">
            <a:off x="5215054" y="987100"/>
            <a:ext cx="251812" cy="241104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20F323-4B41-4805-B9CF-7135835FACF0}"/>
              </a:ext>
            </a:extLst>
          </p:cNvPr>
          <p:cNvCxnSpPr>
            <a:cxnSpLocks/>
            <a:stCxn id="9" idx="2"/>
          </p:cNvCxnSpPr>
          <p:nvPr/>
        </p:nvCxnSpPr>
        <p:spPr>
          <a:xfrm flipH="1">
            <a:off x="5953389" y="640990"/>
            <a:ext cx="19708" cy="811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46625-5AAD-4E25-A85E-11169747FA8B}"/>
              </a:ext>
            </a:extLst>
          </p:cNvPr>
          <p:cNvCxnSpPr/>
          <p:nvPr/>
        </p:nvCxnSpPr>
        <p:spPr>
          <a:xfrm>
            <a:off x="4018058" y="2025125"/>
            <a:ext cx="0" cy="406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6FFDC0-5C43-4703-92C5-824B5CE49B56}"/>
              </a:ext>
            </a:extLst>
          </p:cNvPr>
          <p:cNvCxnSpPr/>
          <p:nvPr/>
        </p:nvCxnSpPr>
        <p:spPr>
          <a:xfrm>
            <a:off x="8840139" y="2025124"/>
            <a:ext cx="0" cy="406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4DF096-DDA1-49A3-BAB6-7A7A72BDA974}"/>
              </a:ext>
            </a:extLst>
          </p:cNvPr>
          <p:cNvCxnSpPr>
            <a:cxnSpLocks/>
          </p:cNvCxnSpPr>
          <p:nvPr/>
        </p:nvCxnSpPr>
        <p:spPr>
          <a:xfrm>
            <a:off x="3155571" y="2701283"/>
            <a:ext cx="0" cy="534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4CB3CA-B143-4858-8360-C44DA8570069}"/>
              </a:ext>
            </a:extLst>
          </p:cNvPr>
          <p:cNvCxnSpPr>
            <a:cxnSpLocks/>
          </p:cNvCxnSpPr>
          <p:nvPr/>
        </p:nvCxnSpPr>
        <p:spPr>
          <a:xfrm>
            <a:off x="5523055" y="2678268"/>
            <a:ext cx="0" cy="522132"/>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ACDE691-C8BE-4797-80DF-3677BD0ED532}"/>
              </a:ext>
            </a:extLst>
          </p:cNvPr>
          <p:cNvSpPr/>
          <p:nvPr/>
        </p:nvSpPr>
        <p:spPr>
          <a:xfrm>
            <a:off x="141503" y="1603408"/>
            <a:ext cx="548133" cy="1430238"/>
          </a:xfrm>
          <a:prstGeom prst="rect">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dirty="0">
                <a:solidFill>
                  <a:srgbClr val="002060"/>
                </a:solidFill>
              </a:rPr>
              <a:t>Subsidiaries</a:t>
            </a:r>
          </a:p>
        </p:txBody>
      </p:sp>
      <p:sp>
        <p:nvSpPr>
          <p:cNvPr id="31" name="Rectangle 30">
            <a:extLst>
              <a:ext uri="{FF2B5EF4-FFF2-40B4-BE49-F238E27FC236}">
                <a16:creationId xmlns:a16="http://schemas.microsoft.com/office/drawing/2014/main" id="{5D6F1D62-1689-45E2-BB2B-D82963C234DA}"/>
              </a:ext>
            </a:extLst>
          </p:cNvPr>
          <p:cNvSpPr/>
          <p:nvPr/>
        </p:nvSpPr>
        <p:spPr>
          <a:xfrm>
            <a:off x="127189" y="3442434"/>
            <a:ext cx="605386" cy="16694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solidFill>
                  <a:srgbClr val="001F5F"/>
                </a:solidFill>
              </a:rPr>
              <a:t>Business Units</a:t>
            </a:r>
          </a:p>
        </p:txBody>
      </p:sp>
      <p:sp>
        <p:nvSpPr>
          <p:cNvPr id="9" name="Rectangle: Rounded Corners 107">
            <a:extLst>
              <a:ext uri="{FF2B5EF4-FFF2-40B4-BE49-F238E27FC236}">
                <a16:creationId xmlns:a16="http://schemas.microsoft.com/office/drawing/2014/main" id="{52275ED4-10D8-4F06-8584-C7BFFDEBFB5E}"/>
              </a:ext>
            </a:extLst>
          </p:cNvPr>
          <p:cNvSpPr/>
          <p:nvPr/>
        </p:nvSpPr>
        <p:spPr>
          <a:xfrm>
            <a:off x="2816943" y="86971"/>
            <a:ext cx="6312309" cy="554019"/>
          </a:xfrm>
          <a:prstGeom prst="roundRect">
            <a:avLst/>
          </a:prstGeom>
          <a:solidFill>
            <a:srgbClr val="34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300" dirty="0"/>
              <a:t>C &amp; I Leasing Group</a:t>
            </a:r>
          </a:p>
        </p:txBody>
      </p:sp>
      <p:grpSp>
        <p:nvGrpSpPr>
          <p:cNvPr id="33" name="Freeform 3">
            <a:extLst>
              <a:ext uri="{FF2B5EF4-FFF2-40B4-BE49-F238E27FC236}">
                <a16:creationId xmlns:a16="http://schemas.microsoft.com/office/drawing/2014/main" id="{BFE6EF28-32D8-4E87-B780-1ACEA25E1FD6}"/>
              </a:ext>
            </a:extLst>
          </p:cNvPr>
          <p:cNvGrpSpPr/>
          <p:nvPr/>
        </p:nvGrpSpPr>
        <p:grpSpPr>
          <a:xfrm>
            <a:off x="1968145" y="1396658"/>
            <a:ext cx="2253996" cy="1888236"/>
            <a:chOff x="-1" y="128910"/>
            <a:chExt cx="4455022" cy="4674273"/>
          </a:xfrm>
        </p:grpSpPr>
        <p:sp>
          <p:nvSpPr>
            <p:cNvPr id="34" name="Shape">
              <a:extLst>
                <a:ext uri="{FF2B5EF4-FFF2-40B4-BE49-F238E27FC236}">
                  <a16:creationId xmlns:a16="http://schemas.microsoft.com/office/drawing/2014/main" id="{CC5380F2-26F0-4BF9-B4CA-67C70345EEA2}"/>
                </a:ext>
              </a:extLst>
            </p:cNvPr>
            <p:cNvSpPr/>
            <p:nvPr/>
          </p:nvSpPr>
          <p:spPr>
            <a:xfrm>
              <a:off x="43659" y="128910"/>
              <a:ext cx="4411362" cy="46742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63"/>
                    <a:pt x="21600" y="10193"/>
                  </a:cubicBezTo>
                  <a:cubicBezTo>
                    <a:pt x="21600" y="15470"/>
                    <a:pt x="17350" y="19810"/>
                    <a:pt x="11904" y="20332"/>
                  </a:cubicBezTo>
                  <a:lnTo>
                    <a:pt x="11569" y="20348"/>
                  </a:lnTo>
                  <a:lnTo>
                    <a:pt x="10800" y="21600"/>
                  </a:lnTo>
                  <a:lnTo>
                    <a:pt x="10031" y="20348"/>
                  </a:lnTo>
                  <a:lnTo>
                    <a:pt x="9696" y="20332"/>
                  </a:lnTo>
                  <a:cubicBezTo>
                    <a:pt x="4250" y="19810"/>
                    <a:pt x="0" y="15470"/>
                    <a:pt x="0" y="10193"/>
                  </a:cubicBezTo>
                  <a:cubicBezTo>
                    <a:pt x="0" y="4563"/>
                    <a:pt x="4835" y="0"/>
                    <a:pt x="10800" y="0"/>
                  </a:cubicBezTo>
                  <a:close/>
                </a:path>
              </a:pathLst>
            </a:custGeom>
            <a:ln/>
          </p:spPr>
          <p:style>
            <a:lnRef idx="3">
              <a:schemeClr val="lt1"/>
            </a:lnRef>
            <a:fillRef idx="1">
              <a:schemeClr val="accent1"/>
            </a:fillRef>
            <a:effectRef idx="1">
              <a:schemeClr val="accent1"/>
            </a:effectRef>
            <a:fontRef idx="minor">
              <a:schemeClr val="lt1"/>
            </a:fontRef>
          </p:style>
          <p:txBody>
            <a:bodyPr wrap="square" lIns="45720" tIns="45720" rIns="45720" bIns="45720" numCol="1" anchor="ctr">
              <a:noAutofit/>
            </a:bodyPr>
            <a:lstStyle/>
            <a:p>
              <a:pPr defTabSz="914330">
                <a:defRPr sz="3600" b="0">
                  <a:solidFill>
                    <a:srgbClr val="000000"/>
                  </a:solidFill>
                  <a:latin typeface="Montserrat Bold"/>
                  <a:ea typeface="Montserrat Bold"/>
                  <a:cs typeface="Montserrat Bold"/>
                  <a:sym typeface="Montserrat Bold"/>
                </a:defRPr>
              </a:pPr>
              <a:endParaRPr sz="2400">
                <a:latin typeface="+mj-lt"/>
              </a:endParaRPr>
            </a:p>
          </p:txBody>
        </p:sp>
        <p:sp>
          <p:nvSpPr>
            <p:cNvPr id="35" name="MISSION">
              <a:extLst>
                <a:ext uri="{FF2B5EF4-FFF2-40B4-BE49-F238E27FC236}">
                  <a16:creationId xmlns:a16="http://schemas.microsoft.com/office/drawing/2014/main" id="{56084579-07EF-4B1F-AC57-FCEE491AFAE2}"/>
                </a:ext>
              </a:extLst>
            </p:cNvPr>
            <p:cNvSpPr txBox="1"/>
            <p:nvPr/>
          </p:nvSpPr>
          <p:spPr>
            <a:xfrm>
              <a:off x="-1" y="1357266"/>
              <a:ext cx="4411361" cy="2057109"/>
            </a:xfrm>
            <a:prstGeom prst="rect">
              <a:avLst/>
            </a:prstGeom>
            <a:ln/>
            <a:extLst>
              <a:ext uri="{C572A759-6A51-4108-AA02-DFA0A04FC94B}">
                <ma14:wrappingTextBoxFlag xmlns:ma14="http://schemas.microsoft.com/office/mac/drawingml/2011/main" xmlns="" val="1"/>
              </a:ext>
            </a:extLst>
          </p:spPr>
          <p:style>
            <a:lnRef idx="3">
              <a:schemeClr val="lt1"/>
            </a:lnRef>
            <a:fillRef idx="1">
              <a:schemeClr val="accent1"/>
            </a:fillRef>
            <a:effectRef idx="1">
              <a:schemeClr val="accent1"/>
            </a:effectRef>
            <a:fontRef idx="minor">
              <a:schemeClr val="lt1"/>
            </a:fontRef>
          </p:style>
          <p:txBody>
            <a:bodyPr wrap="square" lIns="45720" tIns="45720" rIns="45720" bIns="45720" numCol="1" anchor="ctr">
              <a:spAutoFit/>
            </a:bodyPr>
            <a:lstStyle>
              <a:lvl1pPr defTabSz="1828660">
                <a:defRPr sz="3600" b="0">
                  <a:solidFill>
                    <a:srgbClr val="000000"/>
                  </a:solidFill>
                  <a:latin typeface="Montserrat Bold"/>
                  <a:ea typeface="Montserrat Bold"/>
                  <a:cs typeface="Montserrat Bold"/>
                  <a:sym typeface="Montserrat Bold"/>
                </a:defRPr>
              </a:lvl1pPr>
            </a:lstStyle>
            <a:p>
              <a:r>
                <a:rPr lang="en-US" sz="1600" b="1" dirty="0">
                  <a:solidFill>
                    <a:schemeClr val="bg1"/>
                  </a:solidFill>
                  <a:latin typeface="+mj-lt"/>
                </a:rPr>
                <a:t>                 Ghana </a:t>
              </a:r>
            </a:p>
            <a:p>
              <a:r>
                <a:rPr lang="en-US" sz="1600" b="1" dirty="0">
                  <a:solidFill>
                    <a:schemeClr val="bg1"/>
                  </a:solidFill>
                  <a:latin typeface="+mj-lt"/>
                </a:rPr>
                <a:t>               Leasafric </a:t>
              </a:r>
            </a:p>
            <a:p>
              <a:r>
                <a:rPr lang="en-US" sz="1600" b="1" dirty="0">
                  <a:solidFill>
                    <a:schemeClr val="bg1"/>
                  </a:solidFill>
                  <a:latin typeface="+mj-lt"/>
                </a:rPr>
                <a:t>                   71%</a:t>
              </a:r>
            </a:p>
          </p:txBody>
        </p:sp>
      </p:grpSp>
      <p:grpSp>
        <p:nvGrpSpPr>
          <p:cNvPr id="36" name="Freeform 4">
            <a:extLst>
              <a:ext uri="{FF2B5EF4-FFF2-40B4-BE49-F238E27FC236}">
                <a16:creationId xmlns:a16="http://schemas.microsoft.com/office/drawing/2014/main" id="{CF409C4F-2498-43A6-A464-FEDCDCF70181}"/>
              </a:ext>
            </a:extLst>
          </p:cNvPr>
          <p:cNvGrpSpPr/>
          <p:nvPr/>
        </p:nvGrpSpPr>
        <p:grpSpPr>
          <a:xfrm>
            <a:off x="4762354" y="1493376"/>
            <a:ext cx="2270217" cy="1888236"/>
            <a:chOff x="-1" y="-1"/>
            <a:chExt cx="4443108" cy="4674273"/>
          </a:xfrm>
        </p:grpSpPr>
        <p:sp>
          <p:nvSpPr>
            <p:cNvPr id="37" name="Shape">
              <a:extLst>
                <a:ext uri="{FF2B5EF4-FFF2-40B4-BE49-F238E27FC236}">
                  <a16:creationId xmlns:a16="http://schemas.microsoft.com/office/drawing/2014/main" id="{3447FA02-693C-4471-A0A4-685E9BDEE888}"/>
                </a:ext>
              </a:extLst>
            </p:cNvPr>
            <p:cNvSpPr/>
            <p:nvPr/>
          </p:nvSpPr>
          <p:spPr>
            <a:xfrm>
              <a:off x="-1" y="-1"/>
              <a:ext cx="4411362" cy="46742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63"/>
                    <a:pt x="21600" y="10193"/>
                  </a:cubicBezTo>
                  <a:cubicBezTo>
                    <a:pt x="21600" y="15470"/>
                    <a:pt x="17350" y="19810"/>
                    <a:pt x="11904" y="20332"/>
                  </a:cubicBezTo>
                  <a:lnTo>
                    <a:pt x="11569" y="20348"/>
                  </a:lnTo>
                  <a:lnTo>
                    <a:pt x="10800" y="21600"/>
                  </a:lnTo>
                  <a:lnTo>
                    <a:pt x="10031" y="20348"/>
                  </a:lnTo>
                  <a:lnTo>
                    <a:pt x="9696" y="20332"/>
                  </a:lnTo>
                  <a:cubicBezTo>
                    <a:pt x="4250" y="19810"/>
                    <a:pt x="0" y="15470"/>
                    <a:pt x="0" y="10193"/>
                  </a:cubicBezTo>
                  <a:cubicBezTo>
                    <a:pt x="0" y="4563"/>
                    <a:pt x="4835" y="0"/>
                    <a:pt x="10800" y="0"/>
                  </a:cubicBezTo>
                  <a:close/>
                </a:path>
              </a:pathLst>
            </a:custGeom>
            <a:ln/>
          </p:spPr>
          <p:style>
            <a:lnRef idx="2">
              <a:schemeClr val="accent1"/>
            </a:lnRef>
            <a:fillRef idx="1">
              <a:schemeClr val="lt1"/>
            </a:fillRef>
            <a:effectRef idx="0">
              <a:schemeClr val="accent1"/>
            </a:effectRef>
            <a:fontRef idx="minor">
              <a:schemeClr val="dk1"/>
            </a:fontRef>
          </p:style>
          <p:txBody>
            <a:bodyPr wrap="square" lIns="45720" tIns="45720" rIns="45720" bIns="45720" numCol="1" anchor="ctr">
              <a:noAutofit/>
            </a:bodyPr>
            <a:lstStyle/>
            <a:p>
              <a:pPr defTabSz="914330">
                <a:defRPr sz="3600" b="0">
                  <a:solidFill>
                    <a:srgbClr val="1D46F3"/>
                  </a:solidFill>
                  <a:latin typeface="Montserrat Bold"/>
                  <a:ea typeface="Montserrat Bold"/>
                  <a:cs typeface="Montserrat Bold"/>
                  <a:sym typeface="Montserrat Bold"/>
                </a:defRPr>
              </a:pPr>
              <a:endParaRPr dirty="0"/>
            </a:p>
          </p:txBody>
        </p:sp>
        <p:sp>
          <p:nvSpPr>
            <p:cNvPr id="38" name="VISION">
              <a:extLst>
                <a:ext uri="{FF2B5EF4-FFF2-40B4-BE49-F238E27FC236}">
                  <a16:creationId xmlns:a16="http://schemas.microsoft.com/office/drawing/2014/main" id="{C36EEB6E-D552-42D4-9CD3-7A3C96CD65B3}"/>
                </a:ext>
              </a:extLst>
            </p:cNvPr>
            <p:cNvSpPr txBox="1"/>
            <p:nvPr/>
          </p:nvSpPr>
          <p:spPr>
            <a:xfrm>
              <a:off x="31746" y="1159292"/>
              <a:ext cx="4411361" cy="2057109"/>
            </a:xfrm>
            <a:prstGeom prst="rect">
              <a:avLst/>
            </a:prstGeom>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wrap="square" lIns="45720" tIns="45720" rIns="45720" bIns="45720" numCol="1" anchor="ctr">
              <a:spAutoFit/>
            </a:bodyPr>
            <a:lstStyle>
              <a:lvl1pPr defTabSz="1828660">
                <a:defRPr sz="3600" b="0">
                  <a:solidFill>
                    <a:srgbClr val="1D46F3"/>
                  </a:solidFill>
                  <a:latin typeface="Montserrat Bold"/>
                  <a:ea typeface="Montserrat Bold"/>
                  <a:cs typeface="Montserrat Bold"/>
                  <a:sym typeface="Montserrat Bold"/>
                </a:defRPr>
              </a:lvl1pPr>
            </a:lstStyle>
            <a:p>
              <a:r>
                <a:rPr lang="en-US" sz="1600" b="1" dirty="0">
                  <a:solidFill>
                    <a:srgbClr val="002060"/>
                  </a:solidFill>
                  <a:latin typeface="+mn-lt"/>
                </a:rPr>
                <a:t>                   UAE </a:t>
              </a:r>
            </a:p>
            <a:p>
              <a:r>
                <a:rPr lang="en-US" sz="1600" b="1" dirty="0">
                  <a:solidFill>
                    <a:srgbClr val="002060"/>
                  </a:solidFill>
                  <a:latin typeface="+mn-lt"/>
                </a:rPr>
                <a:t>                EPIC FZE*</a:t>
              </a:r>
            </a:p>
            <a:p>
              <a:r>
                <a:rPr lang="en-US" sz="1600" b="1" dirty="0">
                  <a:solidFill>
                    <a:srgbClr val="002060"/>
                  </a:solidFill>
                  <a:latin typeface="+mn-lt"/>
                </a:rPr>
                <a:t>                   100% </a:t>
              </a:r>
              <a:endParaRPr sz="1600" b="1" dirty="0">
                <a:solidFill>
                  <a:srgbClr val="002060"/>
                </a:solidFill>
                <a:latin typeface="+mn-lt"/>
              </a:endParaRPr>
            </a:p>
          </p:txBody>
        </p:sp>
      </p:grpSp>
      <p:grpSp>
        <p:nvGrpSpPr>
          <p:cNvPr id="40" name="Freeform 5">
            <a:extLst>
              <a:ext uri="{FF2B5EF4-FFF2-40B4-BE49-F238E27FC236}">
                <a16:creationId xmlns:a16="http://schemas.microsoft.com/office/drawing/2014/main" id="{28224B1E-62BF-4908-ABD9-992B51A06074}"/>
              </a:ext>
            </a:extLst>
          </p:cNvPr>
          <p:cNvGrpSpPr/>
          <p:nvPr/>
        </p:nvGrpSpPr>
        <p:grpSpPr>
          <a:xfrm>
            <a:off x="8618101" y="1394693"/>
            <a:ext cx="2253395" cy="1888023"/>
            <a:chOff x="-1" y="-1"/>
            <a:chExt cx="4411362" cy="4674273"/>
          </a:xfrm>
        </p:grpSpPr>
        <p:sp>
          <p:nvSpPr>
            <p:cNvPr id="41" name="Shape">
              <a:extLst>
                <a:ext uri="{FF2B5EF4-FFF2-40B4-BE49-F238E27FC236}">
                  <a16:creationId xmlns:a16="http://schemas.microsoft.com/office/drawing/2014/main" id="{E43265BA-E687-4307-8645-570868F28496}"/>
                </a:ext>
              </a:extLst>
            </p:cNvPr>
            <p:cNvSpPr/>
            <p:nvPr/>
          </p:nvSpPr>
          <p:spPr>
            <a:xfrm>
              <a:off x="-1" y="-1"/>
              <a:ext cx="4411362" cy="46742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63"/>
                    <a:pt x="21600" y="10193"/>
                  </a:cubicBezTo>
                  <a:cubicBezTo>
                    <a:pt x="21600" y="15470"/>
                    <a:pt x="17350" y="19810"/>
                    <a:pt x="11904" y="20332"/>
                  </a:cubicBezTo>
                  <a:lnTo>
                    <a:pt x="11569" y="20348"/>
                  </a:lnTo>
                  <a:lnTo>
                    <a:pt x="10800" y="21600"/>
                  </a:lnTo>
                  <a:lnTo>
                    <a:pt x="10031" y="20348"/>
                  </a:lnTo>
                  <a:lnTo>
                    <a:pt x="9696" y="20332"/>
                  </a:lnTo>
                  <a:cubicBezTo>
                    <a:pt x="4250" y="19810"/>
                    <a:pt x="0" y="15470"/>
                    <a:pt x="0" y="10193"/>
                  </a:cubicBezTo>
                  <a:cubicBezTo>
                    <a:pt x="0" y="4563"/>
                    <a:pt x="4835" y="0"/>
                    <a:pt x="10800" y="0"/>
                  </a:cubicBezTo>
                  <a:close/>
                </a:path>
              </a:pathLst>
            </a:custGeom>
            <a:ln/>
          </p:spPr>
          <p:style>
            <a:lnRef idx="1">
              <a:schemeClr val="accent1"/>
            </a:lnRef>
            <a:fillRef idx="2">
              <a:schemeClr val="accent1"/>
            </a:fillRef>
            <a:effectRef idx="1">
              <a:schemeClr val="accent1"/>
            </a:effectRef>
            <a:fontRef idx="minor">
              <a:schemeClr val="dk1"/>
            </a:fontRef>
          </p:style>
          <p:txBody>
            <a:bodyPr wrap="square" lIns="45720" tIns="45720" rIns="45720" bIns="45720" numCol="1" anchor="ctr">
              <a:noAutofit/>
            </a:bodyPr>
            <a:lstStyle/>
            <a:p>
              <a:pPr defTabSz="914330">
                <a:defRPr sz="3600" b="0">
                  <a:solidFill>
                    <a:srgbClr val="000000"/>
                  </a:solidFill>
                  <a:latin typeface="Montserrat Bold"/>
                  <a:ea typeface="Montserrat Bold"/>
                  <a:cs typeface="Montserrat Bold"/>
                  <a:sym typeface="Montserrat Bold"/>
                </a:defRPr>
              </a:pPr>
              <a:endParaRPr>
                <a:solidFill>
                  <a:srgbClr val="002060"/>
                </a:solidFill>
              </a:endParaRPr>
            </a:p>
          </p:txBody>
        </p:sp>
        <p:sp>
          <p:nvSpPr>
            <p:cNvPr id="42" name="VALUE">
              <a:extLst>
                <a:ext uri="{FF2B5EF4-FFF2-40B4-BE49-F238E27FC236}">
                  <a16:creationId xmlns:a16="http://schemas.microsoft.com/office/drawing/2014/main" id="{3C4FBBA9-2C9D-4D16-817C-0CDEFDC7250E}"/>
                </a:ext>
              </a:extLst>
            </p:cNvPr>
            <p:cNvSpPr txBox="1"/>
            <p:nvPr/>
          </p:nvSpPr>
          <p:spPr>
            <a:xfrm>
              <a:off x="-1" y="1308468"/>
              <a:ext cx="4411362" cy="2057341"/>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lIns="45720" tIns="45720" rIns="45720" bIns="45720" numCol="1" anchor="ctr">
              <a:spAutoFit/>
            </a:bodyPr>
            <a:lstStyle>
              <a:lvl1pPr defTabSz="1828660">
                <a:defRPr sz="3600" b="0">
                  <a:solidFill>
                    <a:srgbClr val="000000"/>
                  </a:solidFill>
                  <a:latin typeface="Montserrat Bold"/>
                  <a:ea typeface="Montserrat Bold"/>
                  <a:cs typeface="Montserrat Bold"/>
                  <a:sym typeface="Montserrat Bold"/>
                </a:defRPr>
              </a:lvl1pPr>
            </a:lstStyle>
            <a:p>
              <a:r>
                <a:rPr lang="en-US" sz="1600" b="1" dirty="0">
                  <a:solidFill>
                    <a:schemeClr val="bg1"/>
                  </a:solidFill>
                  <a:latin typeface="+mn-lt"/>
                </a:rPr>
                <a:t>                Nigeria</a:t>
              </a:r>
            </a:p>
            <a:p>
              <a:r>
                <a:rPr lang="en-US" sz="1600" b="1" dirty="0">
                  <a:solidFill>
                    <a:schemeClr val="bg1"/>
                  </a:solidFill>
                  <a:latin typeface="+mn-lt"/>
                </a:rPr>
                <a:t>           C&amp; I Leasing Plc </a:t>
              </a:r>
            </a:p>
            <a:p>
              <a:r>
                <a:rPr lang="en-US" sz="1600" b="1" dirty="0">
                  <a:solidFill>
                    <a:schemeClr val="bg1"/>
                  </a:solidFill>
                  <a:latin typeface="+mn-lt"/>
                </a:rPr>
                <a:t>                    100%  </a:t>
              </a:r>
              <a:endParaRPr sz="1600" b="1" dirty="0">
                <a:solidFill>
                  <a:schemeClr val="bg1"/>
                </a:solidFill>
                <a:latin typeface="+mn-lt"/>
              </a:endParaRPr>
            </a:p>
          </p:txBody>
        </p:sp>
      </p:grpSp>
      <p:sp>
        <p:nvSpPr>
          <p:cNvPr id="46" name="Rectangle: Rounded Corners 131">
            <a:extLst>
              <a:ext uri="{FF2B5EF4-FFF2-40B4-BE49-F238E27FC236}">
                <a16:creationId xmlns:a16="http://schemas.microsoft.com/office/drawing/2014/main" id="{B490E8E5-D362-41B4-BC49-19540CE6F8F3}"/>
              </a:ext>
            </a:extLst>
          </p:cNvPr>
          <p:cNvSpPr/>
          <p:nvPr/>
        </p:nvSpPr>
        <p:spPr>
          <a:xfrm>
            <a:off x="1824068" y="3351715"/>
            <a:ext cx="2221555" cy="7179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solidFill>
                  <a:srgbClr val="002060"/>
                </a:solidFill>
              </a:rPr>
              <a:t>Fleet Management</a:t>
            </a:r>
          </a:p>
        </p:txBody>
      </p:sp>
      <p:sp>
        <p:nvSpPr>
          <p:cNvPr id="47" name="Rectangle: Rounded Corners 131">
            <a:extLst>
              <a:ext uri="{FF2B5EF4-FFF2-40B4-BE49-F238E27FC236}">
                <a16:creationId xmlns:a16="http://schemas.microsoft.com/office/drawing/2014/main" id="{E7D8A331-E6B7-4467-8165-B37325DC4E85}"/>
              </a:ext>
            </a:extLst>
          </p:cNvPr>
          <p:cNvSpPr/>
          <p:nvPr/>
        </p:nvSpPr>
        <p:spPr>
          <a:xfrm>
            <a:off x="4862319" y="3415926"/>
            <a:ext cx="2221555" cy="7179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solidFill>
                  <a:srgbClr val="002060"/>
                </a:solidFill>
              </a:rPr>
              <a:t>Marine </a:t>
            </a:r>
          </a:p>
        </p:txBody>
      </p:sp>
      <p:sp>
        <p:nvSpPr>
          <p:cNvPr id="48" name="Rectangle: Rounded Corners 131">
            <a:extLst>
              <a:ext uri="{FF2B5EF4-FFF2-40B4-BE49-F238E27FC236}">
                <a16:creationId xmlns:a16="http://schemas.microsoft.com/office/drawing/2014/main" id="{438FCACF-D3C9-4728-9313-53519CB8B801}"/>
              </a:ext>
            </a:extLst>
          </p:cNvPr>
          <p:cNvSpPr/>
          <p:nvPr/>
        </p:nvSpPr>
        <p:spPr>
          <a:xfrm>
            <a:off x="8608807" y="3330882"/>
            <a:ext cx="2221555" cy="7179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solidFill>
                  <a:srgbClr val="002060"/>
                </a:solidFill>
              </a:rPr>
              <a:t>Fleet Management </a:t>
            </a:r>
          </a:p>
        </p:txBody>
      </p:sp>
      <p:sp>
        <p:nvSpPr>
          <p:cNvPr id="51" name="Rectangle: Rounded Corners 131">
            <a:extLst>
              <a:ext uri="{FF2B5EF4-FFF2-40B4-BE49-F238E27FC236}">
                <a16:creationId xmlns:a16="http://schemas.microsoft.com/office/drawing/2014/main" id="{7A9CED69-2B42-4CC6-89A2-37299A2FE01D}"/>
              </a:ext>
            </a:extLst>
          </p:cNvPr>
          <p:cNvSpPr/>
          <p:nvPr/>
        </p:nvSpPr>
        <p:spPr>
          <a:xfrm>
            <a:off x="8649941" y="4092897"/>
            <a:ext cx="2221555" cy="7179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solidFill>
                  <a:srgbClr val="002060"/>
                </a:solidFill>
              </a:rPr>
              <a:t>Personnel Outsourcing </a:t>
            </a:r>
          </a:p>
        </p:txBody>
      </p:sp>
      <p:sp>
        <p:nvSpPr>
          <p:cNvPr id="52" name="Rectangle: Rounded Corners 131">
            <a:extLst>
              <a:ext uri="{FF2B5EF4-FFF2-40B4-BE49-F238E27FC236}">
                <a16:creationId xmlns:a16="http://schemas.microsoft.com/office/drawing/2014/main" id="{FA69C766-AAB5-4077-B015-DCB1A228FD35}"/>
              </a:ext>
            </a:extLst>
          </p:cNvPr>
          <p:cNvSpPr/>
          <p:nvPr/>
        </p:nvSpPr>
        <p:spPr>
          <a:xfrm>
            <a:off x="8620813" y="4854913"/>
            <a:ext cx="2221555" cy="7179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solidFill>
                  <a:srgbClr val="002060"/>
                </a:solidFill>
              </a:rPr>
              <a:t>Marine </a:t>
            </a:r>
          </a:p>
        </p:txBody>
      </p:sp>
    </p:spTree>
    <p:extLst>
      <p:ext uri="{BB962C8B-B14F-4D97-AF65-F5344CB8AC3E}">
        <p14:creationId xmlns:p14="http://schemas.microsoft.com/office/powerpoint/2010/main" val="277265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a:cxnSpLocks/>
          </p:cNvCxnSpPr>
          <p:nvPr/>
        </p:nvCxnSpPr>
        <p:spPr>
          <a:xfrm>
            <a:off x="1629476" y="4033267"/>
            <a:ext cx="8853467" cy="13240"/>
          </a:xfrm>
          <a:prstGeom prst="line">
            <a:avLst/>
          </a:prstGeom>
          <a:ln w="50800">
            <a:solidFill>
              <a:schemeClr val="bg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9476" y="4054604"/>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84528" y="3532397"/>
            <a:ext cx="8267395" cy="477054"/>
          </a:xfrm>
          <a:prstGeom prst="rect">
            <a:avLst/>
          </a:prstGeom>
          <a:noFill/>
        </p:spPr>
        <p:txBody>
          <a:bodyPr wrap="square" rtlCol="0">
            <a:spAutoFit/>
          </a:bodyPr>
          <a:lstStyle/>
          <a:p>
            <a:pPr>
              <a:defRPr/>
            </a:pPr>
            <a:r>
              <a:rPr lang="en-US" sz="2500" spc="50" dirty="0">
                <a:solidFill>
                  <a:srgbClr val="4472C4">
                    <a:lumMod val="50000"/>
                  </a:srgbClr>
                </a:solidFill>
                <a:latin typeface="Adobe Heiti Std R" panose="020B0400000000000000" pitchFamily="34" charset="-128"/>
                <a:ea typeface="Adobe Heiti Std R" panose="020B0400000000000000" pitchFamily="34" charset="-128"/>
                <a:cs typeface="Open Sans" panose="020B0606030504020204" pitchFamily="34" charset="0"/>
              </a:rPr>
              <a:t>Current Marine business </a:t>
            </a:r>
          </a:p>
        </p:txBody>
      </p:sp>
      <p:sp>
        <p:nvSpPr>
          <p:cNvPr id="27" name="Rectangle 26"/>
          <p:cNvSpPr/>
          <p:nvPr/>
        </p:nvSpPr>
        <p:spPr>
          <a:xfrm flipH="1">
            <a:off x="-2" y="3661024"/>
            <a:ext cx="96254" cy="7640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4472C4">
                  <a:lumMod val="50000"/>
                </a:srgbClr>
              </a:solidFill>
              <a:latin typeface="Calibri" panose="020F0502020204030204"/>
            </a:endParaRPr>
          </a:p>
        </p:txBody>
      </p:sp>
      <p:grpSp>
        <p:nvGrpSpPr>
          <p:cNvPr id="17" name="Group 16"/>
          <p:cNvGrpSpPr/>
          <p:nvPr/>
        </p:nvGrpSpPr>
        <p:grpSpPr>
          <a:xfrm>
            <a:off x="4076700" y="6385990"/>
            <a:ext cx="4165600" cy="503329"/>
            <a:chOff x="8153400" y="12771979"/>
            <a:chExt cx="8331200" cy="1006656"/>
          </a:xfrm>
        </p:grpSpPr>
        <p:sp>
          <p:nvSpPr>
            <p:cNvPr id="18" name="TextBox 17"/>
            <p:cNvSpPr txBox="1"/>
            <p:nvPr/>
          </p:nvSpPr>
          <p:spPr>
            <a:xfrm>
              <a:off x="8153400" y="12793751"/>
              <a:ext cx="3914584" cy="984884"/>
            </a:xfrm>
            <a:prstGeom prst="rect">
              <a:avLst/>
            </a:prstGeom>
            <a:noFill/>
          </p:spPr>
          <p:txBody>
            <a:bodyPr wrap="square" rtlCol="0">
              <a:spAutoFit/>
            </a:bodyPr>
            <a:lstStyle/>
            <a:p>
              <a:pPr algn="ctr">
                <a:defRPr/>
              </a:pPr>
              <a:r>
                <a:rPr lang="en-US" sz="1300" spc="150" dirty="0">
                  <a:solidFill>
                    <a:srgbClr val="002060"/>
                  </a:solidFill>
                  <a:latin typeface="Gadugi" panose="020B0502040204020203" pitchFamily="34" charset="0"/>
                  <a:ea typeface="Open Sans" panose="020B0606030504020204" pitchFamily="34" charset="0"/>
                  <a:cs typeface="Open Sans" panose="020B0606030504020204" pitchFamily="34" charset="0"/>
                </a:rPr>
                <a:t>www.c-ileasing.com</a:t>
              </a:r>
            </a:p>
          </p:txBody>
        </p:sp>
        <p:cxnSp>
          <p:nvCxnSpPr>
            <p:cNvPr id="19" name="Straight Connector 18"/>
            <p:cNvCxnSpPr/>
            <p:nvPr/>
          </p:nvCxnSpPr>
          <p:spPr>
            <a:xfrm flipV="1">
              <a:off x="12190592" y="12771979"/>
              <a:ext cx="21772" cy="504917"/>
            </a:xfrm>
            <a:prstGeom prst="line">
              <a:avLst/>
            </a:prstGeom>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30650" y="12793751"/>
              <a:ext cx="4153950" cy="584775"/>
            </a:xfrm>
            <a:prstGeom prst="rect">
              <a:avLst/>
            </a:prstGeom>
            <a:noFill/>
          </p:spPr>
          <p:txBody>
            <a:bodyPr wrap="square" rtlCol="0">
              <a:spAutoFit/>
            </a:bodyPr>
            <a:lstStyle/>
            <a:p>
              <a:pPr algn="ctr">
                <a:defRPr/>
              </a:pPr>
              <a:r>
                <a:rPr lang="en-US" sz="1300" spc="150" dirty="0">
                  <a:solidFill>
                    <a:srgbClr val="4472C4">
                      <a:lumMod val="50000"/>
                    </a:srgbClr>
                  </a:solidFill>
                  <a:latin typeface="Gadugi" panose="020B0502040204020203" pitchFamily="34" charset="0"/>
                  <a:ea typeface="Open Sans" panose="020B0606030504020204" pitchFamily="34" charset="0"/>
                  <a:cs typeface="Open Sans" panose="020B0606030504020204" pitchFamily="34" charset="0"/>
                </a:rPr>
                <a:t>info@c-ileasing.com</a:t>
              </a:r>
            </a:p>
          </p:txBody>
        </p:sp>
      </p:grpSp>
      <p:sp>
        <p:nvSpPr>
          <p:cNvPr id="14" name="TextBox 13"/>
          <p:cNvSpPr txBox="1"/>
          <p:nvPr/>
        </p:nvSpPr>
        <p:spPr>
          <a:xfrm>
            <a:off x="741813" y="4204558"/>
            <a:ext cx="11256618" cy="2308324"/>
          </a:xfrm>
          <a:prstGeom prst="rect">
            <a:avLst/>
          </a:prstGeom>
          <a:noFill/>
        </p:spPr>
        <p:txBody>
          <a:bodyPr wrap="square" rtlCol="0">
            <a:spAutoFit/>
          </a:bodyPr>
          <a:lstStyle/>
          <a:p>
            <a:r>
              <a:rPr lang="en-US" dirty="0">
                <a:solidFill>
                  <a:srgbClr val="002060"/>
                </a:solidFill>
                <a:latin typeface="Myriad Pro" panose="020B0503030403020204" pitchFamily="34" charset="0"/>
              </a:rPr>
              <a:t>C&amp;I Marine is a division of C&amp;I Leasing Plc that manages and operates all the offshore support vessels and related marine services contract with oil majors in the Nigerian offshore sector. </a:t>
            </a:r>
          </a:p>
          <a:p>
            <a:pPr marL="285750" indent="-285750">
              <a:buFont typeface="Arial" panose="020B0604020202020204" pitchFamily="34" charset="0"/>
              <a:buChar char="•"/>
              <a:defRPr/>
            </a:pPr>
            <a:r>
              <a:rPr lang="en-US" dirty="0">
                <a:solidFill>
                  <a:srgbClr val="002060"/>
                </a:solidFill>
                <a:latin typeface="Myriad Pro" panose="020B0503030403020204" pitchFamily="34" charset="0"/>
              </a:rPr>
              <a:t>20 owned vessels on long term fixed contract (2 new vessels were deployed in October 2018 for 10-15years fixed contract) </a:t>
            </a:r>
          </a:p>
          <a:p>
            <a:pPr marL="285750" indent="-285750">
              <a:buFont typeface="Arial" panose="020B0604020202020204" pitchFamily="34" charset="0"/>
              <a:buChar char="•"/>
              <a:defRPr/>
            </a:pPr>
            <a:r>
              <a:rPr lang="en-US" dirty="0">
                <a:solidFill>
                  <a:srgbClr val="002060"/>
                </a:solidFill>
                <a:latin typeface="Myriad Pro" panose="020B0503030403020204" pitchFamily="34" charset="0"/>
              </a:rPr>
              <a:t>6 vessels on charter</a:t>
            </a:r>
          </a:p>
          <a:p>
            <a:pPr marL="285750" indent="-285750">
              <a:buFont typeface="Arial" panose="020B0604020202020204" pitchFamily="34" charset="0"/>
              <a:buChar char="•"/>
              <a:defRPr/>
            </a:pPr>
            <a:r>
              <a:rPr lang="en-US" dirty="0">
                <a:solidFill>
                  <a:srgbClr val="002060"/>
                </a:solidFill>
                <a:latin typeface="Myriad Pro" panose="020B0503030403020204" pitchFamily="34" charset="0"/>
              </a:rPr>
              <a:t>We are also exploring new opportunities on various new contracts i.e. Dangote Refinery/COOEC contract  &amp; provision of 3 tugs + 3 barges to COOEC  </a:t>
            </a:r>
          </a:p>
          <a:p>
            <a:pPr marL="285750" indent="-285750">
              <a:buFont typeface="Arial" panose="020B0604020202020204" pitchFamily="34" charset="0"/>
              <a:buChar char="•"/>
              <a:defRPr/>
            </a:pPr>
            <a:endParaRPr lang="en-US" dirty="0">
              <a:solidFill>
                <a:srgbClr val="002060"/>
              </a:solidFill>
              <a:latin typeface="Myriad Pro" panose="020B0503030403020204" pitchFamily="34" charset="0"/>
            </a:endParaRPr>
          </a:p>
        </p:txBody>
      </p:sp>
      <p:cxnSp>
        <p:nvCxnSpPr>
          <p:cNvPr id="23" name="Straight Connector 22">
            <a:extLst>
              <a:ext uri="{FF2B5EF4-FFF2-40B4-BE49-F238E27FC236}">
                <a16:creationId xmlns:a16="http://schemas.microsoft.com/office/drawing/2014/main" id="{41A4315D-87C3-42DF-ADE8-4DCA5D403CED}"/>
              </a:ext>
            </a:extLst>
          </p:cNvPr>
          <p:cNvCxnSpPr/>
          <p:nvPr/>
        </p:nvCxnSpPr>
        <p:spPr>
          <a:xfrm>
            <a:off x="1629476" y="4046507"/>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pic>
        <p:nvPicPr>
          <p:cNvPr id="4" name="Picture 3" descr="A small boat in a body of water&#10;&#10;Description automatically generated">
            <a:extLst>
              <a:ext uri="{FF2B5EF4-FFF2-40B4-BE49-F238E27FC236}">
                <a16:creationId xmlns:a16="http://schemas.microsoft.com/office/drawing/2014/main" id="{23450413-ABD6-47F1-B824-2DCDC4B95B8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 y="1"/>
            <a:ext cx="12192002" cy="3008739"/>
          </a:xfrm>
          <a:prstGeom prst="rect">
            <a:avLst/>
          </a:prstGeom>
        </p:spPr>
      </p:pic>
    </p:spTree>
    <p:extLst>
      <p:ext uri="{BB962C8B-B14F-4D97-AF65-F5344CB8AC3E}">
        <p14:creationId xmlns:p14="http://schemas.microsoft.com/office/powerpoint/2010/main" val="232429271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V="1">
            <a:off x="1629476" y="4046506"/>
            <a:ext cx="8853467" cy="8098"/>
          </a:xfrm>
          <a:prstGeom prst="line">
            <a:avLst/>
          </a:prstGeom>
          <a:ln w="50800">
            <a:solidFill>
              <a:schemeClr val="bg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9476" y="4054604"/>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84528" y="4280758"/>
            <a:ext cx="10035972" cy="1754326"/>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rgbClr val="002060"/>
                </a:solidFill>
                <a:latin typeface="Myriad Pro" panose="020B0503030403020204" pitchFamily="34" charset="0"/>
              </a:rPr>
              <a:t>C&amp;I Outsourcing Ltd is a licensed provider of manpower recruitment, training, personnel outsourcing and human resource consultancy services. </a:t>
            </a:r>
          </a:p>
          <a:p>
            <a:pPr marL="285750" indent="-285750">
              <a:buFont typeface="Arial" panose="020B0604020202020204" pitchFamily="34" charset="0"/>
              <a:buChar char="•"/>
              <a:defRPr/>
            </a:pPr>
            <a:endParaRPr lang="en-US" dirty="0">
              <a:solidFill>
                <a:srgbClr val="002060"/>
              </a:solidFill>
              <a:latin typeface="Myriad Pro" panose="020B0503030403020204" pitchFamily="34" charset="0"/>
            </a:endParaRPr>
          </a:p>
          <a:p>
            <a:pPr marL="285750" indent="-285750">
              <a:buFont typeface="Arial" panose="020B0604020202020204" pitchFamily="34" charset="0"/>
              <a:buChar char="•"/>
              <a:defRPr/>
            </a:pPr>
            <a:r>
              <a:rPr lang="en-US" dirty="0">
                <a:solidFill>
                  <a:srgbClr val="002060"/>
                </a:solidFill>
                <a:latin typeface="Myriad Pro" panose="020B0503030403020204" pitchFamily="34" charset="0"/>
              </a:rPr>
              <a:t>We currently manage over 5,000 professionals(monthly turnover slightly above ½ billion) that are spread across several industries, including, Oil &amp; Gas, Telecommunications, Banking, manufacturing and Agriculture to mention a few. </a:t>
            </a:r>
            <a:endParaRPr lang="en-US" dirty="0">
              <a:solidFill>
                <a:srgbClr val="FF0000"/>
              </a:solidFill>
              <a:latin typeface="Myriad Pro" panose="020B0503030403020204" pitchFamily="34" charset="0"/>
            </a:endParaRPr>
          </a:p>
        </p:txBody>
      </p:sp>
      <p:sp>
        <p:nvSpPr>
          <p:cNvPr id="26" name="TextBox 25"/>
          <p:cNvSpPr txBox="1"/>
          <p:nvPr/>
        </p:nvSpPr>
        <p:spPr>
          <a:xfrm>
            <a:off x="1584528" y="3532397"/>
            <a:ext cx="8436612" cy="477054"/>
          </a:xfrm>
          <a:prstGeom prst="rect">
            <a:avLst/>
          </a:prstGeom>
          <a:noFill/>
        </p:spPr>
        <p:txBody>
          <a:bodyPr wrap="square" rtlCol="0">
            <a:spAutoFit/>
          </a:bodyPr>
          <a:lstStyle/>
          <a:p>
            <a:pPr>
              <a:defRPr/>
            </a:pPr>
            <a:r>
              <a:rPr lang="en-US" sz="2500" spc="50" dirty="0">
                <a:solidFill>
                  <a:srgbClr val="4472C4">
                    <a:lumMod val="50000"/>
                  </a:srgbClr>
                </a:solidFill>
                <a:latin typeface="Adobe Heiti Std R" panose="020B0400000000000000" pitchFamily="34" charset="-128"/>
                <a:ea typeface="Adobe Heiti Std R" panose="020B0400000000000000" pitchFamily="34" charset="-128"/>
                <a:cs typeface="Open Sans" panose="020B0606030504020204" pitchFamily="34" charset="0"/>
              </a:rPr>
              <a:t> C&amp;I Outsourcing business</a:t>
            </a:r>
          </a:p>
        </p:txBody>
      </p:sp>
      <p:sp>
        <p:nvSpPr>
          <p:cNvPr id="27" name="Rectangle 26"/>
          <p:cNvSpPr/>
          <p:nvPr/>
        </p:nvSpPr>
        <p:spPr>
          <a:xfrm flipH="1">
            <a:off x="-2" y="3661024"/>
            <a:ext cx="96254" cy="7640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4472C4">
                  <a:lumMod val="50000"/>
                </a:srgbClr>
              </a:solidFill>
              <a:latin typeface="Calibri" panose="020F0502020204030204"/>
            </a:endParaRPr>
          </a:p>
        </p:txBody>
      </p:sp>
      <p:sp>
        <p:nvSpPr>
          <p:cNvPr id="28" name="Rectangle 27"/>
          <p:cNvSpPr/>
          <p:nvPr/>
        </p:nvSpPr>
        <p:spPr>
          <a:xfrm>
            <a:off x="9001665" y="2751573"/>
            <a:ext cx="2123535" cy="483314"/>
          </a:xfrm>
          <a:prstGeom prst="rect">
            <a:avLst/>
          </a:prstGeom>
          <a:solidFill>
            <a:srgbClr val="0033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9" name="TextBox 28"/>
          <p:cNvSpPr txBox="1"/>
          <p:nvPr/>
        </p:nvSpPr>
        <p:spPr>
          <a:xfrm>
            <a:off x="9281060" y="2874757"/>
            <a:ext cx="1640941" cy="361637"/>
          </a:xfrm>
          <a:prstGeom prst="rect">
            <a:avLst/>
          </a:prstGeom>
          <a:noFill/>
        </p:spPr>
        <p:txBody>
          <a:bodyPr wrap="square" rtlCol="0">
            <a:spAutoFit/>
          </a:bodyPr>
          <a:lstStyle/>
          <a:p>
            <a:pPr>
              <a:defRPr/>
            </a:pPr>
            <a:r>
              <a:rPr lang="en-US" sz="1750" spc="50" dirty="0">
                <a:solidFill>
                  <a:prstClr val="white"/>
                </a:solidFill>
                <a:latin typeface="Adobe Heiti Std R" panose="020B0400000000000000" pitchFamily="34" charset="-128"/>
                <a:ea typeface="Adobe Heiti Std R" panose="020B0400000000000000" pitchFamily="34" charset="-128"/>
                <a:cs typeface="Open Sans" panose="020B0606030504020204" pitchFamily="34" charset="0"/>
              </a:rPr>
              <a:t>Outsourcing</a:t>
            </a:r>
          </a:p>
        </p:txBody>
      </p:sp>
      <p:grpSp>
        <p:nvGrpSpPr>
          <p:cNvPr id="17" name="Group 16"/>
          <p:cNvGrpSpPr/>
          <p:nvPr/>
        </p:nvGrpSpPr>
        <p:grpSpPr>
          <a:xfrm>
            <a:off x="4076700" y="6385990"/>
            <a:ext cx="4165600" cy="503329"/>
            <a:chOff x="8153400" y="12771979"/>
            <a:chExt cx="8331200" cy="1006656"/>
          </a:xfrm>
        </p:grpSpPr>
        <p:sp>
          <p:nvSpPr>
            <p:cNvPr id="18" name="TextBox 17"/>
            <p:cNvSpPr txBox="1"/>
            <p:nvPr/>
          </p:nvSpPr>
          <p:spPr>
            <a:xfrm>
              <a:off x="8153400" y="12793751"/>
              <a:ext cx="3914584" cy="984884"/>
            </a:xfrm>
            <a:prstGeom prst="rect">
              <a:avLst/>
            </a:prstGeom>
            <a:noFill/>
          </p:spPr>
          <p:txBody>
            <a:bodyPr wrap="square" rtlCol="0">
              <a:spAutoFit/>
            </a:bodyPr>
            <a:lstStyle/>
            <a:p>
              <a:pPr algn="ctr">
                <a:defRPr/>
              </a:pPr>
              <a:r>
                <a:rPr lang="en-US" sz="1300" spc="150" dirty="0">
                  <a:solidFill>
                    <a:srgbClr val="002060"/>
                  </a:solidFill>
                  <a:latin typeface="Gadugi" panose="020B0502040204020203" pitchFamily="34" charset="0"/>
                  <a:ea typeface="Open Sans" panose="020B0606030504020204" pitchFamily="34" charset="0"/>
                  <a:cs typeface="Open Sans" panose="020B0606030504020204" pitchFamily="34" charset="0"/>
                </a:rPr>
                <a:t>www.c-ileasing.com</a:t>
              </a:r>
            </a:p>
          </p:txBody>
        </p:sp>
        <p:cxnSp>
          <p:nvCxnSpPr>
            <p:cNvPr id="19" name="Straight Connector 18"/>
            <p:cNvCxnSpPr/>
            <p:nvPr/>
          </p:nvCxnSpPr>
          <p:spPr>
            <a:xfrm flipV="1">
              <a:off x="12190592" y="12771979"/>
              <a:ext cx="21772" cy="504917"/>
            </a:xfrm>
            <a:prstGeom prst="line">
              <a:avLst/>
            </a:prstGeom>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30650" y="12793751"/>
              <a:ext cx="4153950" cy="584775"/>
            </a:xfrm>
            <a:prstGeom prst="rect">
              <a:avLst/>
            </a:prstGeom>
            <a:noFill/>
          </p:spPr>
          <p:txBody>
            <a:bodyPr wrap="square" rtlCol="0">
              <a:spAutoFit/>
            </a:bodyPr>
            <a:lstStyle/>
            <a:p>
              <a:pPr algn="ctr">
                <a:defRPr/>
              </a:pPr>
              <a:r>
                <a:rPr lang="en-US" sz="1300" spc="150" dirty="0">
                  <a:solidFill>
                    <a:srgbClr val="4472C4">
                      <a:lumMod val="50000"/>
                    </a:srgbClr>
                  </a:solidFill>
                  <a:latin typeface="Gadugi" panose="020B0502040204020203" pitchFamily="34" charset="0"/>
                  <a:ea typeface="Open Sans" panose="020B0606030504020204" pitchFamily="34" charset="0"/>
                  <a:cs typeface="Open Sans" panose="020B0606030504020204" pitchFamily="34" charset="0"/>
                </a:rPr>
                <a:t>info@c-ileasing.com</a:t>
              </a:r>
            </a:p>
          </p:txBody>
        </p:sp>
      </p:grpSp>
      <p:pic>
        <p:nvPicPr>
          <p:cNvPr id="3" name="Picture 2" descr="A group of people standing in front of a crowd&#10;&#10;Description automatically generated">
            <a:extLst>
              <a:ext uri="{FF2B5EF4-FFF2-40B4-BE49-F238E27FC236}">
                <a16:creationId xmlns:a16="http://schemas.microsoft.com/office/drawing/2014/main" id="{0E1CBF5E-FB1A-438F-B4B7-1745F8AAC7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2696"/>
            <a:ext cx="12192001" cy="3462016"/>
          </a:xfrm>
          <a:prstGeom prst="rect">
            <a:avLst/>
          </a:prstGeom>
        </p:spPr>
      </p:pic>
    </p:spTree>
    <p:extLst>
      <p:ext uri="{BB962C8B-B14F-4D97-AF65-F5344CB8AC3E}">
        <p14:creationId xmlns:p14="http://schemas.microsoft.com/office/powerpoint/2010/main" val="14659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2" y="0"/>
            <a:ext cx="12194608" cy="3231571"/>
          </a:xfrm>
          <a:prstGeom prst="rect">
            <a:avLst/>
          </a:prstGeom>
        </p:spPr>
      </p:pic>
      <p:cxnSp>
        <p:nvCxnSpPr>
          <p:cNvPr id="21" name="Straight Connector 20"/>
          <p:cNvCxnSpPr/>
          <p:nvPr/>
        </p:nvCxnSpPr>
        <p:spPr>
          <a:xfrm flipV="1">
            <a:off x="1629476" y="4046506"/>
            <a:ext cx="8853467" cy="8098"/>
          </a:xfrm>
          <a:prstGeom prst="line">
            <a:avLst/>
          </a:prstGeom>
          <a:ln w="50800">
            <a:solidFill>
              <a:schemeClr val="bg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9476" y="4054604"/>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25286" y="4280758"/>
            <a:ext cx="11054266"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Myriad Pro" panose="020B0503030403020204" pitchFamily="34" charset="0"/>
              </a:rPr>
              <a:t>The company currently manages over 1,500 vehicles with professional chauffeurs around the country; offering operate and maintain services on 3-4 year fixed contract with blue chip companies, pool car services, pick up and drop off, Airport shuttle and daily rental services. </a:t>
            </a:r>
          </a:p>
          <a:p>
            <a:pPr marL="285750" indent="-285750">
              <a:buFont typeface="Arial" panose="020B0604020202020204" pitchFamily="34" charset="0"/>
              <a:buChar char="•"/>
            </a:pPr>
            <a:endParaRPr lang="en-US" dirty="0">
              <a:solidFill>
                <a:srgbClr val="002060"/>
              </a:solidFill>
              <a:latin typeface="Myriad Pro" panose="020B0503030403020204" pitchFamily="34" charset="0"/>
            </a:endParaRPr>
          </a:p>
          <a:p>
            <a:pPr marL="285750" indent="-285750">
              <a:buFont typeface="Arial" panose="020B0604020202020204" pitchFamily="34" charset="0"/>
              <a:buChar char="•"/>
            </a:pPr>
            <a:r>
              <a:rPr lang="en-US" dirty="0">
                <a:solidFill>
                  <a:srgbClr val="002060"/>
                </a:solidFill>
                <a:latin typeface="Myriad Pro" panose="020B0503030403020204" pitchFamily="34" charset="0"/>
              </a:rPr>
              <a:t>Hertz Rent-A-Car. We are the sole franchisee and operator of the popular Hertz-Rent-A-Car brand in Nigeria. </a:t>
            </a:r>
          </a:p>
          <a:p>
            <a:pPr marL="285750" indent="-285750">
              <a:buFont typeface="Arial" panose="020B0604020202020204" pitchFamily="34" charset="0"/>
              <a:buChar char="•"/>
            </a:pPr>
            <a:r>
              <a:rPr lang="en-US" dirty="0">
                <a:solidFill>
                  <a:srgbClr val="002060"/>
                </a:solidFill>
                <a:latin typeface="Myriad Pro" panose="020B0503030403020204" pitchFamily="34" charset="0"/>
              </a:rPr>
              <a:t>The company was recently awarded a N4.3 billion fleet management contract for 3 years. The contract commences from November 2018</a:t>
            </a:r>
          </a:p>
          <a:p>
            <a:pPr marL="285750" indent="-285750">
              <a:buFont typeface="Arial" panose="020B0604020202020204" pitchFamily="34" charset="0"/>
              <a:buChar char="•"/>
            </a:pPr>
            <a:endParaRPr lang="en-US" dirty="0">
              <a:solidFill>
                <a:srgbClr val="002060"/>
              </a:solidFill>
              <a:latin typeface="Myriad Pro" panose="020B0503030403020204" pitchFamily="34" charset="0"/>
            </a:endParaRPr>
          </a:p>
        </p:txBody>
      </p:sp>
      <p:sp>
        <p:nvSpPr>
          <p:cNvPr id="26" name="TextBox 25"/>
          <p:cNvSpPr txBox="1"/>
          <p:nvPr/>
        </p:nvSpPr>
        <p:spPr>
          <a:xfrm>
            <a:off x="1584528" y="3532397"/>
            <a:ext cx="6924472" cy="477054"/>
          </a:xfrm>
          <a:prstGeom prst="rect">
            <a:avLst/>
          </a:prstGeom>
          <a:noFill/>
        </p:spPr>
        <p:txBody>
          <a:bodyPr wrap="square" rtlCol="0">
            <a:spAutoFit/>
          </a:bodyPr>
          <a:lstStyle/>
          <a:p>
            <a:pPr>
              <a:defRPr/>
            </a:pPr>
            <a:r>
              <a:rPr lang="en-US" sz="2500" spc="50" dirty="0">
                <a:solidFill>
                  <a:srgbClr val="4472C4">
                    <a:lumMod val="50000"/>
                  </a:srgbClr>
                </a:solidFill>
                <a:latin typeface="Adobe Heiti Std R" panose="020B0400000000000000" pitchFamily="34" charset="-128"/>
                <a:ea typeface="Adobe Heiti Std R" panose="020B0400000000000000" pitchFamily="34" charset="-128"/>
                <a:cs typeface="Open Sans" panose="020B0606030504020204" pitchFamily="34" charset="0"/>
              </a:rPr>
              <a:t>Fleet management &amp; Car rental business</a:t>
            </a:r>
          </a:p>
        </p:txBody>
      </p:sp>
      <p:sp>
        <p:nvSpPr>
          <p:cNvPr id="27" name="Rectangle 26"/>
          <p:cNvSpPr/>
          <p:nvPr/>
        </p:nvSpPr>
        <p:spPr>
          <a:xfrm flipH="1">
            <a:off x="-2" y="3661024"/>
            <a:ext cx="96254" cy="76400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4472C4">
                  <a:lumMod val="50000"/>
                </a:srgbClr>
              </a:solidFill>
              <a:latin typeface="Calibri" panose="020F0502020204030204"/>
            </a:endParaRPr>
          </a:p>
        </p:txBody>
      </p:sp>
      <p:grpSp>
        <p:nvGrpSpPr>
          <p:cNvPr id="17" name="Group 16"/>
          <p:cNvGrpSpPr/>
          <p:nvPr/>
        </p:nvGrpSpPr>
        <p:grpSpPr>
          <a:xfrm>
            <a:off x="4076700" y="6385990"/>
            <a:ext cx="4165600" cy="503329"/>
            <a:chOff x="8153400" y="12771979"/>
            <a:chExt cx="8331200" cy="1006656"/>
          </a:xfrm>
        </p:grpSpPr>
        <p:sp>
          <p:nvSpPr>
            <p:cNvPr id="18" name="TextBox 17"/>
            <p:cNvSpPr txBox="1"/>
            <p:nvPr/>
          </p:nvSpPr>
          <p:spPr>
            <a:xfrm>
              <a:off x="8153400" y="12793751"/>
              <a:ext cx="3914584" cy="984884"/>
            </a:xfrm>
            <a:prstGeom prst="rect">
              <a:avLst/>
            </a:prstGeom>
            <a:noFill/>
          </p:spPr>
          <p:txBody>
            <a:bodyPr wrap="square" rtlCol="0">
              <a:spAutoFit/>
            </a:bodyPr>
            <a:lstStyle/>
            <a:p>
              <a:pPr algn="ctr">
                <a:defRPr/>
              </a:pPr>
              <a:r>
                <a:rPr lang="en-US" sz="1300" spc="150" dirty="0">
                  <a:solidFill>
                    <a:srgbClr val="002060"/>
                  </a:solidFill>
                  <a:latin typeface="Gadugi" panose="020B0502040204020203" pitchFamily="34" charset="0"/>
                  <a:ea typeface="Open Sans" panose="020B0606030504020204" pitchFamily="34" charset="0"/>
                  <a:cs typeface="Open Sans" panose="020B0606030504020204" pitchFamily="34" charset="0"/>
                </a:rPr>
                <a:t>www.c-ileasing.com</a:t>
              </a:r>
            </a:p>
          </p:txBody>
        </p:sp>
        <p:cxnSp>
          <p:nvCxnSpPr>
            <p:cNvPr id="19" name="Straight Connector 18"/>
            <p:cNvCxnSpPr/>
            <p:nvPr/>
          </p:nvCxnSpPr>
          <p:spPr>
            <a:xfrm flipV="1">
              <a:off x="12190592" y="12771979"/>
              <a:ext cx="21772" cy="504917"/>
            </a:xfrm>
            <a:prstGeom prst="line">
              <a:avLst/>
            </a:prstGeom>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30650" y="12793751"/>
              <a:ext cx="4153950" cy="584775"/>
            </a:xfrm>
            <a:prstGeom prst="rect">
              <a:avLst/>
            </a:prstGeom>
            <a:noFill/>
          </p:spPr>
          <p:txBody>
            <a:bodyPr wrap="square" rtlCol="0">
              <a:spAutoFit/>
            </a:bodyPr>
            <a:lstStyle/>
            <a:p>
              <a:pPr algn="ctr">
                <a:defRPr/>
              </a:pPr>
              <a:r>
                <a:rPr lang="en-US" sz="1300" spc="150" dirty="0">
                  <a:solidFill>
                    <a:srgbClr val="4472C4">
                      <a:lumMod val="50000"/>
                    </a:srgbClr>
                  </a:solidFill>
                  <a:latin typeface="Gadugi" panose="020B0502040204020203" pitchFamily="34" charset="0"/>
                  <a:ea typeface="Open Sans" panose="020B0606030504020204" pitchFamily="34" charset="0"/>
                  <a:cs typeface="Open Sans" panose="020B0606030504020204" pitchFamily="34" charset="0"/>
                </a:rPr>
                <a:t>info@c-ileasing.com</a:t>
              </a:r>
            </a:p>
          </p:txBody>
        </p:sp>
      </p:grpSp>
    </p:spTree>
    <p:extLst>
      <p:ext uri="{BB962C8B-B14F-4D97-AF65-F5344CB8AC3E}">
        <p14:creationId xmlns:p14="http://schemas.microsoft.com/office/powerpoint/2010/main" val="301205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lient Document" ma:contentTypeID="0x01010022E679B76A26D343B9A664AFA49537F100273052B141F9334CA3DE342DAB4B7C90" ma:contentTypeVersion="5" ma:contentTypeDescription="" ma:contentTypeScope="" ma:versionID="640bab1a03a34a10876ad46f77aaeb1d">
  <xsd:schema xmlns:xsd="http://www.w3.org/2001/XMLSchema" xmlns:xs="http://www.w3.org/2001/XMLSchema" xmlns:p="http://schemas.microsoft.com/office/2006/metadata/properties" xmlns:ns1="http://schemas.microsoft.com/sharepoint/v3" xmlns:ns2="11c260af-84cd-44b5-a64d-2f37522f2615" xmlns:ns4="69c0b9b7-f590-42db-be43-b44674e4a928" xmlns:ns5="499ceafb-5dc4-454c-b1fb-a3347a9c836f" xmlns:ns6="71ac73fb-e1d9-43dd-8e27-7ab91a552a8d" targetNamespace="http://schemas.microsoft.com/office/2006/metadata/properties" ma:root="true" ma:fieldsID="6bb3c9eed8320e53c417184a770610db" ns1:_="" ns2:_="" ns4:_="" ns5:_="" ns6:_="">
    <xsd:import namespace="http://schemas.microsoft.com/sharepoint/v3"/>
    <xsd:import namespace="11c260af-84cd-44b5-a64d-2f37522f2615"/>
    <xsd:import namespace="69c0b9b7-f590-42db-be43-b44674e4a928"/>
    <xsd:import namespace="499ceafb-5dc4-454c-b1fb-a3347a9c836f"/>
    <xsd:import namespace="71ac73fb-e1d9-43dd-8e27-7ab91a552a8d"/>
    <xsd:element name="properties">
      <xsd:complexType>
        <xsd:sequence>
          <xsd:element name="documentManagement">
            <xsd:complexType>
              <xsd:all>
                <xsd:element ref="ns1:RoutingRuleDescription" minOccurs="0"/>
                <xsd:element ref="ns2:ClientTemp" minOccurs="0"/>
                <xsd:element ref="ns2:Year" minOccurs="0"/>
                <xsd:element ref="ns2:Period" minOccurs="0"/>
                <xsd:element ref="ns2:Document_x0020_Date" minOccurs="0"/>
                <xsd:element ref="ns2:Version_x0020_Note" minOccurs="0"/>
                <xsd:element ref="ns2:Main_x0020_Category" minOccurs="0"/>
                <xsd:element ref="ns2:ld86fde9f2f54a8993c917633dc25f64" minOccurs="0"/>
                <xsd:element ref="ns2:TaxCatchAll" minOccurs="0"/>
                <xsd:element ref="ns2:TaxCatchAllLabel" minOccurs="0"/>
                <xsd:element ref="ns2:e516ecd36d774f86a6b5cb4ed1a48597" minOccurs="0"/>
                <xsd:element ref="ns2:Activity" minOccurs="0"/>
                <xsd:element ref="ns2:SharedWithUsers" minOccurs="0"/>
                <xsd:element ref="ns4:SharingHintHash" minOccurs="0"/>
                <xsd:element ref="ns5:SharedWithDetails" minOccurs="0"/>
                <xsd:element ref="ns1:DocumentSetDescription" minOccurs="0"/>
                <xsd:element ref="ns6:MediaServiceMetadata" minOccurs="0"/>
                <xsd:element ref="ns6:MediaServiceFastMetadata" minOccurs="0"/>
                <xsd:element ref="ns6:MediaServiceDateTaken" minOccurs="0"/>
                <xsd:element ref="ns6:MediaServiceAutoTags" minOccurs="0"/>
                <xsd:element ref="ns6: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internalName="RoutingRuleDescription" ma:readOnly="false">
      <xsd:simpleType>
        <xsd:restriction base="dms:Text">
          <xsd:maxLength value="255"/>
        </xsd:restriction>
      </xsd:simpleType>
    </xsd:element>
    <xsd:element name="DocumentSetDescription" ma:index="26" nillable="true" ma:displayName="Document Set Description" ma: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c260af-84cd-44b5-a64d-2f37522f2615" elementFormDefault="qualified">
    <xsd:import namespace="http://schemas.microsoft.com/office/2006/documentManagement/types"/>
    <xsd:import namespace="http://schemas.microsoft.com/office/infopath/2007/PartnerControls"/>
    <xsd:element name="ClientTemp" ma:index="3" nillable="true" ma:displayName="Client" ma:description="Client name" ma:hidden="true" ma:internalName="ClientTemp" ma:readOnly="false">
      <xsd:simpleType>
        <xsd:restriction base="dms:Text">
          <xsd:maxLength value="255"/>
        </xsd:restriction>
      </xsd:simpleType>
    </xsd:element>
    <xsd:element name="Year" ma:index="5" nillable="true" ma:displayName="Year" ma:description="Financial year that this is about (use &quot;Document Date&quot; field if you need to specify when a Document was issued)" ma:format="Dropdown" ma:internalName="Year" ma:readOnly="false">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Period" ma:index="6" nillable="true" ma:displayName="Period" ma:format="Dropdown" ma:internalName="Period">
      <xsd:simpleType>
        <xsd:restriction base="dms:Choice">
          <xsd:enumeration value="FY"/>
          <xsd:enumeration value="H1"/>
          <xsd:enumeration value="H2"/>
          <xsd:enumeration value="Q1"/>
          <xsd:enumeration value="Q2"/>
          <xsd:enumeration value="Q3"/>
          <xsd:enumeration value="Q4"/>
          <xsd:enumeration value="6M"/>
          <xsd:enumeration value="9M"/>
          <xsd:enumeration value="Jan"/>
          <xsd:enumeration value="Feb"/>
          <xsd:enumeration value="Mar"/>
          <xsd:enumeration value="Apr"/>
          <xsd:enumeration value="May"/>
          <xsd:enumeration value="Jun"/>
          <xsd:enumeration value="Jul"/>
          <xsd:enumeration value="Aug"/>
          <xsd:enumeration value="Sep"/>
          <xsd:enumeration value="Oct"/>
          <xsd:enumeration value="Nov"/>
          <xsd:enumeration value="Dec"/>
        </xsd:restriction>
      </xsd:simpleType>
    </xsd:element>
    <xsd:element name="Document_x0020_Date" ma:index="7" nillable="true" ma:displayName="Document Date" ma:description="Date when document was issued. In case there is no specific date, set to 1st day of the nearest month, quarter or year." ma:format="DateOnly" ma:internalName="Document_x0020_Date" ma:readOnly="false">
      <xsd:simpleType>
        <xsd:restriction base="dms:DateTime"/>
      </xsd:simpleType>
    </xsd:element>
    <xsd:element name="Version_x0020_Note" ma:index="8" nillable="true" ma:displayName="Version Note" ma:description="E.g. Draft, Final, Old" ma:internalName="Version_x0020_Note">
      <xsd:simpleType>
        <xsd:restriction base="dms:Text">
          <xsd:maxLength value="255"/>
        </xsd:restriction>
      </xsd:simpleType>
    </xsd:element>
    <xsd:element name="Main_x0020_Category" ma:index="9" nillable="true" ma:displayName="Main Category" ma:format="Dropdown" ma:hidden="true" ma:internalName="Main_x0020_Category" ma:readOnly="false">
      <xsd:simpleType>
        <xsd:union memberTypes="dms:Text">
          <xsd:simpleType>
            <xsd:restriction base="dms:Choice">
              <xsd:enumeration value="Advisory"/>
              <xsd:enumeration value="Analyst Notes"/>
              <xsd:enumeration value="Annual Report"/>
              <xsd:enumeration value="Bond Issue Documentation"/>
              <xsd:enumeration value="Calendar"/>
              <xsd:enumeration value="Capital Market Research"/>
              <xsd:enumeration value="Consensus"/>
              <xsd:enumeration value="Correspondence"/>
              <xsd:enumeration value="Earnings"/>
              <xsd:enumeration value="Housekeeping"/>
              <xsd:enumeration value="Images and templates"/>
              <xsd:enumeration value="IR Programme Execution"/>
              <xsd:enumeration value="Ratings"/>
              <xsd:enumeration value="Transactions"/>
            </xsd:restriction>
          </xsd:simpleType>
        </xsd:union>
      </xsd:simpleType>
    </xsd:element>
    <xsd:element name="ld86fde9f2f54a8993c917633dc25f64" ma:index="10" nillable="true" ma:taxonomy="true" ma:internalName="ld86fde9f2f54a8993c917633dc25f64" ma:taxonomyFieldName="Document_x0020_Category" ma:displayName="Document Category" ma:default="" ma:fieldId="{5d86fde9-f2f5-4a89-93c9-17633dc25f64}" ma:sspId="db0d9618-1625-4baf-b4e4-0ddb579aaaa8" ma:termSetId="0a13655a-139f-4983-8d2f-131133db3a98" ma:anchorId="00000000-0000-0000-0000-000000000000" ma:open="true" ma:isKeyword="false">
      <xsd:complexType>
        <xsd:sequence>
          <xsd:element ref="pc:Terms" minOccurs="0" maxOccurs="1"/>
        </xsd:sequence>
      </xsd:complexType>
    </xsd:element>
    <xsd:element name="TaxCatchAll" ma:index="11" nillable="true" ma:displayName="Taxonomy Catch All Column" ma:hidden="true" ma:list="{dbac18b2-aa58-4399-bdc6-d51a0e02d025}" ma:internalName="TaxCatchAll" ma:showField="CatchAllData" ma:web="11c260af-84cd-44b5-a64d-2f37522f2615">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dbac18b2-aa58-4399-bdc6-d51a0e02d025}" ma:internalName="TaxCatchAllLabel" ma:readOnly="true" ma:showField="CatchAllDataLabel" ma:web="11c260af-84cd-44b5-a64d-2f37522f2615">
      <xsd:complexType>
        <xsd:complexContent>
          <xsd:extension base="dms:MultiChoiceLookup">
            <xsd:sequence>
              <xsd:element name="Value" type="dms:Lookup" maxOccurs="unbounded" minOccurs="0" nillable="true"/>
            </xsd:sequence>
          </xsd:extension>
        </xsd:complexContent>
      </xsd:complexType>
    </xsd:element>
    <xsd:element name="e516ecd36d774f86a6b5cb4ed1a48597" ma:index="19" nillable="true" ma:taxonomy="true" ma:internalName="e516ecd36d774f86a6b5cb4ed1a48597" ma:taxonomyFieldName="Default_x0020_Category" ma:displayName="Default Category" ma:readOnly="false" ma:default="" ma:fieldId="{e516ecd3-6d77-4f86-a6b5-cb4ed1a48597}" ma:sspId="db0d9618-1625-4baf-b4e4-0ddb579aaaa8" ma:termSetId="0a13655a-139f-4983-8d2f-131133db3a98" ma:anchorId="00000000-0000-0000-0000-000000000000" ma:open="true" ma:isKeyword="false">
      <xsd:complexType>
        <xsd:sequence>
          <xsd:element ref="pc:Terms" minOccurs="0" maxOccurs="1"/>
        </xsd:sequence>
      </xsd:complexType>
    </xsd:element>
    <xsd:element name="Activity" ma:index="21" nillable="true" ma:displayName="Topic" ma:description="Main document category" ma:internalName="Activity">
      <xsd:simpleType>
        <xsd:restriction base="dms:Text">
          <xsd:maxLength value="255"/>
        </xsd:restrictio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9c0b9b7-f590-42db-be43-b44674e4a928" elementFormDefault="qualified">
    <xsd:import namespace="http://schemas.microsoft.com/office/2006/documentManagement/types"/>
    <xsd:import namespace="http://schemas.microsoft.com/office/infopath/2007/PartnerControls"/>
    <xsd:element name="SharingHintHash" ma:index="24"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9ceafb-5dc4-454c-b1fb-a3347a9c836f" elementFormDefault="qualified">
    <xsd:import namespace="http://schemas.microsoft.com/office/2006/documentManagement/types"/>
    <xsd:import namespace="http://schemas.microsoft.com/office/infopath/2007/PartnerControls"/>
    <xsd:element name="SharedWithDetails" ma:index="25"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c73fb-e1d9-43dd-8e27-7ab91a552a8d" elementFormDefault="qualified">
    <xsd:import namespace="http://schemas.microsoft.com/office/2006/documentManagement/types"/>
    <xsd:import namespace="http://schemas.microsoft.com/office/infopath/2007/PartnerControls"/>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MediaServiceAutoTags" ma:internalName="MediaServiceAutoTags"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516ecd36d774f86a6b5cb4ed1a48597 xmlns="11c260af-84cd-44b5-a64d-2f37522f2615">
      <Terms xmlns="http://schemas.microsoft.com/office/infopath/2007/PartnerControls">
        <TermInfo xmlns="http://schemas.microsoft.com/office/infopath/2007/PartnerControls">
          <TermName xmlns="http://schemas.microsoft.com/office/infopath/2007/PartnerControls">Earnings</TermName>
          <TermId xmlns="http://schemas.microsoft.com/office/infopath/2007/PartnerControls">0f1e6e4d-1730-4981-87fb-5332928499eb</TermId>
        </TermInfo>
      </Terms>
    </e516ecd36d774f86a6b5cb4ed1a48597>
    <ld86fde9f2f54a8993c917633dc25f64 xmlns="11c260af-84cd-44b5-a64d-2f37522f2615">
      <Terms xmlns="http://schemas.microsoft.com/office/infopath/2007/PartnerControls"/>
    </ld86fde9f2f54a8993c917633dc25f64>
    <Activity xmlns="11c260af-84cd-44b5-a64d-2f37522f2615" xsi:nil="true"/>
    <Document_x0020_Date xmlns="11c260af-84cd-44b5-a64d-2f37522f2615" xsi:nil="true"/>
    <DocumentSetDescription xmlns="http://schemas.microsoft.com/sharepoint/v3" xsi:nil="true"/>
    <Main_x0020_Category xmlns="11c260af-84cd-44b5-a64d-2f37522f2615" xsi:nil="true"/>
    <ClientTemp xmlns="11c260af-84cd-44b5-a64d-2f37522f2615">C&amp;I Leasing</ClientTemp>
    <RoutingRuleDescription xmlns="http://schemas.microsoft.com/sharepoint/v3" xsi:nil="true"/>
    <Period xmlns="11c260af-84cd-44b5-a64d-2f37522f2615">Q3</Period>
    <TaxCatchAll xmlns="11c260af-84cd-44b5-a64d-2f37522f2615">
      <Value>17</Value>
    </TaxCatchAll>
    <Year xmlns="11c260af-84cd-44b5-a64d-2f37522f2615">2018</Year>
    <Version_x0020_Note xmlns="11c260af-84cd-44b5-a64d-2f37522f2615" xsi:nil="true"/>
  </documentManagement>
</p:properties>
</file>

<file path=customXml/itemProps1.xml><?xml version="1.0" encoding="utf-8"?>
<ds:datastoreItem xmlns:ds="http://schemas.openxmlformats.org/officeDocument/2006/customXml" ds:itemID="{D0F8AEC2-1DCB-485F-B9C1-A799D9EFF516}">
  <ds:schemaRefs>
    <ds:schemaRef ds:uri="http://schemas.microsoft.com/sharepoint/v3/contenttype/forms"/>
  </ds:schemaRefs>
</ds:datastoreItem>
</file>

<file path=customXml/itemProps2.xml><?xml version="1.0" encoding="utf-8"?>
<ds:datastoreItem xmlns:ds="http://schemas.openxmlformats.org/officeDocument/2006/customXml" ds:itemID="{C28B75B2-09E7-494A-AEED-A53E2A4FAD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1c260af-84cd-44b5-a64d-2f37522f2615"/>
    <ds:schemaRef ds:uri="69c0b9b7-f590-42db-be43-b44674e4a928"/>
    <ds:schemaRef ds:uri="499ceafb-5dc4-454c-b1fb-a3347a9c836f"/>
    <ds:schemaRef ds:uri="71ac73fb-e1d9-43dd-8e27-7ab91a552a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3C55FA-A3D3-4385-B0E1-99562E65C4BE}">
  <ds:schemaRefs>
    <ds:schemaRef ds:uri="http://schemas.microsoft.com/sharepoint/v3"/>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elements/1.1/"/>
    <ds:schemaRef ds:uri="69c0b9b7-f590-42db-be43-b44674e4a928"/>
    <ds:schemaRef ds:uri="http://schemas.microsoft.com/office/infopath/2007/PartnerControls"/>
    <ds:schemaRef ds:uri="11c260af-84cd-44b5-a64d-2f37522f2615"/>
    <ds:schemaRef ds:uri="71ac73fb-e1d9-43dd-8e27-7ab91a552a8d"/>
    <ds:schemaRef ds:uri="499ceafb-5dc4-454c-b1fb-a3347a9c836f"/>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1922</TotalTime>
  <Words>3301</Words>
  <Application>Microsoft Office PowerPoint</Application>
  <PresentationFormat>Widescreen</PresentationFormat>
  <Paragraphs>560</Paragraphs>
  <Slides>36</Slides>
  <Notes>17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36</vt:i4>
      </vt:variant>
    </vt:vector>
  </HeadingPairs>
  <TitlesOfParts>
    <vt:vector size="53" baseType="lpstr">
      <vt:lpstr>Adobe Heiti Std R</vt:lpstr>
      <vt:lpstr>Arial</vt:lpstr>
      <vt:lpstr>Bebas Neue</vt:lpstr>
      <vt:lpstr>Calibri</vt:lpstr>
      <vt:lpstr>Calibri Light</vt:lpstr>
      <vt:lpstr>Courier New</vt:lpstr>
      <vt:lpstr>Eras Light ITC</vt:lpstr>
      <vt:lpstr>Franklin Gothic Book</vt:lpstr>
      <vt:lpstr>Gadugi</vt:lpstr>
      <vt:lpstr>Montserrat Bold</vt:lpstr>
      <vt:lpstr>Myanmar Text</vt:lpstr>
      <vt:lpstr>Myriad Pro</vt:lpstr>
      <vt:lpstr>Myriad Pro </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Breakdown of business segment for C&amp;I Leasing Plc (Company)</vt:lpstr>
      <vt:lpstr>An industry with good growth prospects</vt:lpstr>
      <vt:lpstr>A solid investment proposition focused on long-term growth</vt:lpstr>
      <vt:lpstr>Client snapshot: C&amp;I Leasing PLC has a diversified and high-quality client base</vt:lpstr>
      <vt:lpstr>Overview of the C&amp;I Leasing Group structure </vt:lpstr>
      <vt:lpstr>Overview of EPIC FZE (UAE) and Leasafric (Ghana)</vt:lpstr>
      <vt:lpstr>PowerPoint Presentation</vt:lpstr>
      <vt:lpstr>Improving macroeconomic and regulatory environment but challenges persist</vt:lpstr>
      <vt:lpstr>9M 2018 key highlights</vt:lpstr>
      <vt:lpstr>9M 2018 key performance indicators </vt:lpstr>
      <vt:lpstr>PowerPoint Presentation</vt:lpstr>
      <vt:lpstr>Demand for the Fleet and Marine Services drive top line growth </vt:lpstr>
      <vt:lpstr>Improving performance despite the challenging operating environment</vt:lpstr>
      <vt:lpstr>Notable improvement in operational efficiency across the Group</vt:lpstr>
      <vt:lpstr>Profitability improves following strong operating performance and effective cost saving initiatives  </vt:lpstr>
      <vt:lpstr>Balance sheet snapshot </vt:lpstr>
      <vt:lpstr>Balance sheet growth in line with business expansion</vt:lpstr>
      <vt:lpstr>Well-diversified and stable funding base</vt:lpstr>
      <vt:lpstr>PowerPoint Presentation</vt:lpstr>
      <vt:lpstr>Strategic plans</vt:lpstr>
      <vt:lpstr>FY 2018 Guidance</vt:lpstr>
      <vt:lpstr>PowerPoint Presentation</vt:lpstr>
      <vt:lpstr>Key Shareholders / Board of Directors </vt:lpstr>
      <vt:lpstr>Management </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Man</dc:creator>
  <cp:lastModifiedBy>Babatunde Oguntunrin</cp:lastModifiedBy>
  <cp:revision>301</cp:revision>
  <dcterms:created xsi:type="dcterms:W3CDTF">2018-05-17T10:15:48Z</dcterms:created>
  <dcterms:modified xsi:type="dcterms:W3CDTF">2018-11-08T15:37:05Z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0x01010022E679B76A26D343B9A664AFA49537F100273052B141F9334CA3DE342DAB4B7C90</vt:lpwstr>
  </property>
  <property fmtid="{D5CDD505-2E9C-101B-9397-08002B2CF9AE}" pid="3" name="Document Category">
    <vt:lpwstr/>
  </property>
  <property fmtid="{D5CDD505-2E9C-101B-9397-08002B2CF9AE}" pid="4" name="Default Category">
    <vt:lpwstr>17;#Earnings|0f1e6e4d-1730-4981-87fb-5332928499eb</vt:lpwstr>
  </property>
</Properties>
</file>